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6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37" y="1298448"/>
            <a:ext cx="8108211" cy="3255264"/>
          </a:xfrm>
        </p:spPr>
        <p:txBody>
          <a:bodyPr>
            <a:normAutofit/>
          </a:bodyPr>
          <a:lstStyle/>
          <a:p>
            <a:r>
              <a:rPr lang="en-US" dirty="0"/>
              <a:t>LITCs as Defenders of Taxpayer Rights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Michelle Lyon Drumbl</a:t>
            </a:r>
          </a:p>
          <a:p>
            <a:r>
              <a:rPr lang="en-US" dirty="0"/>
              <a:t>Washington &amp; Lee University School of Law</a:t>
            </a:r>
          </a:p>
        </p:txBody>
      </p:sp>
    </p:spTree>
    <p:extLst>
      <p:ext uri="{BB962C8B-B14F-4D97-AF65-F5344CB8AC3E}">
        <p14:creationId xmlns:p14="http://schemas.microsoft.com/office/powerpoint/2010/main" val="403758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2015, Congress codified ten “taxpayer rights”: Internal Revenue Code </a:t>
            </a:r>
            <a:br>
              <a:rPr lang="en-US" sz="3200" dirty="0"/>
            </a:br>
            <a:r>
              <a:rPr lang="en-US" sz="3200" dirty="0"/>
              <a:t>§ 7803(a)(3)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US" dirty="0"/>
              <a:t>the right to be informed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the right to quality service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the right to pay no more than the correct amount of tax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the right to challenge the IRS’s position and be heard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the right to appeal an IRS decision in an independent forum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the right to finality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the right to privacy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the right to confidentiality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the right to retain representation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the right to a fair and just tax system</a:t>
            </a:r>
          </a:p>
        </p:txBody>
      </p:sp>
    </p:spTree>
    <p:extLst>
      <p:ext uri="{BB962C8B-B14F-4D97-AF65-F5344CB8AC3E}">
        <p14:creationId xmlns:p14="http://schemas.microsoft.com/office/powerpoint/2010/main" val="314916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context to the codification of “taxpayer rights”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Internal Revenue Service had adopted this list of taxpayer rights for itself in 2014 (prior to codification) </a:t>
            </a:r>
          </a:p>
          <a:p>
            <a:r>
              <a:rPr lang="en-US" dirty="0"/>
              <a:t>Most of these rights existed in the Code prior to 2015, but not in one comprehensive place</a:t>
            </a:r>
          </a:p>
          <a:p>
            <a:r>
              <a:rPr lang="en-US" dirty="0"/>
              <a:t>Three prior legislative acts were titled “Taxpayer Bill of Rights”</a:t>
            </a:r>
          </a:p>
          <a:p>
            <a:pPr lvl="1"/>
            <a:r>
              <a:rPr lang="en-US" dirty="0"/>
              <a:t>1988 – first round of important limitations on IRS collection power</a:t>
            </a:r>
          </a:p>
          <a:p>
            <a:pPr lvl="1"/>
            <a:r>
              <a:rPr lang="en-US" dirty="0"/>
              <a:t>1996 – Office of Taxpayer Advocate established</a:t>
            </a:r>
          </a:p>
          <a:p>
            <a:pPr lvl="1"/>
            <a:r>
              <a:rPr lang="en-US" dirty="0"/>
              <a:t>1998 – Low-Income Taxpayer Clinic (LITC) grant program established</a:t>
            </a:r>
          </a:p>
        </p:txBody>
      </p:sp>
    </p:spTree>
    <p:extLst>
      <p:ext uri="{BB962C8B-B14F-4D97-AF65-F5344CB8AC3E}">
        <p14:creationId xmlns:p14="http://schemas.microsoft.com/office/powerpoint/2010/main" val="3270056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LITC Program:</a:t>
            </a:r>
            <a:br>
              <a:rPr lang="en-US" dirty="0"/>
            </a:br>
            <a:r>
              <a:rPr lang="en-US" dirty="0"/>
              <a:t>Federal funding to represent taxpayers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LITC Program provided federal matching funds to 138 clinics in 2017</a:t>
            </a:r>
          </a:p>
          <a:p>
            <a:r>
              <a:rPr lang="en-US" dirty="0"/>
              <a:t>USD $11.8 million in funding in 2017</a:t>
            </a:r>
          </a:p>
          <a:p>
            <a:r>
              <a:rPr lang="en-US" dirty="0"/>
              <a:t>These clinics are located in 49 of 50 states, plus Washington DC</a:t>
            </a:r>
          </a:p>
          <a:p>
            <a:r>
              <a:rPr lang="en-US" dirty="0"/>
              <a:t>Attorneys, CPAs, volunteers, and law students work in clinics </a:t>
            </a:r>
          </a:p>
          <a:p>
            <a:pPr marL="0" indent="0">
              <a:buNone/>
            </a:pPr>
            <a:r>
              <a:rPr lang="en-US" dirty="0"/>
              <a:t>LITCs represent low-income taxpayers with controversies before the IRS, including representing taxpayers in U.S. Tax Court cases</a:t>
            </a:r>
          </a:p>
          <a:p>
            <a:r>
              <a:rPr lang="en-US" dirty="0"/>
              <a:t>these taxpayers generally cannot afford a lawyer</a:t>
            </a:r>
          </a:p>
          <a:p>
            <a:r>
              <a:rPr lang="en-US" dirty="0"/>
              <a:t>many would face challenges handling the matter themselves:</a:t>
            </a:r>
          </a:p>
          <a:p>
            <a:pPr lvl="1"/>
            <a:r>
              <a:rPr lang="en-US" dirty="0"/>
              <a:t>lack of proficiency in English</a:t>
            </a:r>
          </a:p>
          <a:p>
            <a:pPr lvl="1"/>
            <a:r>
              <a:rPr lang="en-US" dirty="0"/>
              <a:t>lack of time during business hours because they work inflexible schedules</a:t>
            </a:r>
          </a:p>
          <a:p>
            <a:pPr lvl="1"/>
            <a:r>
              <a:rPr lang="en-US" dirty="0"/>
              <a:t>lack of internet access</a:t>
            </a:r>
          </a:p>
        </p:txBody>
      </p:sp>
    </p:spTree>
    <p:extLst>
      <p:ext uri="{BB962C8B-B14F-4D97-AF65-F5344CB8AC3E}">
        <p14:creationId xmlns:p14="http://schemas.microsoft.com/office/powerpoint/2010/main" val="13229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Greatest Agency Challenges: Then and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Prior to 1988: A culture of abusiveness towards taxpayers</a:t>
            </a:r>
          </a:p>
          <a:p>
            <a:r>
              <a:rPr lang="en-US" dirty="0"/>
              <a:t>Taxpayers had very few due process protections</a:t>
            </a:r>
          </a:p>
          <a:p>
            <a:r>
              <a:rPr lang="en-US" dirty="0"/>
              <a:t>1988 act provided “a basic safety net for taxpayers when the bureaucratic machine goes awry”</a:t>
            </a:r>
          </a:p>
          <a:p>
            <a:pPr marL="0" indent="0">
              <a:buNone/>
            </a:pPr>
            <a:r>
              <a:rPr lang="en-US" u="sng" dirty="0"/>
              <a:t>Now: Underfunding (not a new phenomenon) and automation</a:t>
            </a:r>
          </a:p>
          <a:p>
            <a:r>
              <a:rPr lang="en-US" dirty="0"/>
              <a:t>Internal Revenue Service is underfunded despite having been tasked with burdensome new roles in recent years</a:t>
            </a:r>
          </a:p>
          <a:p>
            <a:pPr lvl="1"/>
            <a:r>
              <a:rPr lang="en-US" dirty="0"/>
              <a:t>Funding has fallen 20% since 2010</a:t>
            </a:r>
          </a:p>
          <a:p>
            <a:pPr lvl="2"/>
            <a:r>
              <a:rPr lang="en-US" dirty="0"/>
              <a:t>IRS answers approximately 60% of phone calls</a:t>
            </a:r>
          </a:p>
          <a:p>
            <a:pPr lvl="2"/>
            <a:r>
              <a:rPr lang="en-US" dirty="0"/>
              <a:t>Results in a greater reliance on automation</a:t>
            </a:r>
          </a:p>
          <a:p>
            <a:r>
              <a:rPr lang="en-US" dirty="0"/>
              <a:t>Recent tax reform will exacerbate these challenges</a:t>
            </a:r>
          </a:p>
          <a:p>
            <a:pPr lvl="1"/>
            <a:r>
              <a:rPr lang="en-US" dirty="0"/>
              <a:t>Agency estimates it will need between $400-500 M to implement the 2017 tax reform</a:t>
            </a:r>
          </a:p>
        </p:txBody>
      </p:sp>
    </p:spTree>
    <p:extLst>
      <p:ext uri="{BB962C8B-B14F-4D97-AF65-F5344CB8AC3E}">
        <p14:creationId xmlns:p14="http://schemas.microsoft.com/office/powerpoint/2010/main" val="304755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role are attorneys playing as defenders of  taxpayer rights?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Ensuring due process </a:t>
            </a:r>
            <a:r>
              <a:rPr lang="en-US"/>
              <a:t>for taxpayers</a:t>
            </a:r>
            <a:endParaRPr lang="en-US" dirty="0"/>
          </a:p>
          <a:p>
            <a:pPr lvl="1"/>
            <a:r>
              <a:rPr lang="en-US" dirty="0"/>
              <a:t>includes assisting those in financial hardship with collection alternatives</a:t>
            </a:r>
          </a:p>
          <a:p>
            <a:r>
              <a:rPr lang="en-US" dirty="0"/>
              <a:t>Providing a check and balance against increased automation</a:t>
            </a:r>
          </a:p>
          <a:p>
            <a:r>
              <a:rPr lang="en-US" dirty="0"/>
              <a:t>Many points of intersection with IRS other than simply owing money:</a:t>
            </a:r>
          </a:p>
          <a:p>
            <a:pPr lvl="1"/>
            <a:r>
              <a:rPr lang="en-US" dirty="0"/>
              <a:t>Claiming social benefits (earned income tax credit)</a:t>
            </a:r>
          </a:p>
          <a:p>
            <a:pPr lvl="1"/>
            <a:r>
              <a:rPr lang="en-US" dirty="0"/>
              <a:t>Health insurance credits</a:t>
            </a:r>
          </a:p>
          <a:p>
            <a:pPr lvl="1"/>
            <a:r>
              <a:rPr lang="en-US" dirty="0"/>
              <a:t>Tax-related identity theft</a:t>
            </a:r>
          </a:p>
          <a:p>
            <a:pPr lvl="1"/>
            <a:r>
              <a:rPr lang="en-US" dirty="0"/>
              <a:t>Right to obtain or renew a passport</a:t>
            </a:r>
          </a:p>
          <a:p>
            <a:pPr lvl="1"/>
            <a:r>
              <a:rPr lang="en-US" dirty="0"/>
              <a:t>Collateral consequences of negative credit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94755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5302</TotalTime>
  <Words>478</Words>
  <Application>Microsoft Macintosh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Frame</vt:lpstr>
      <vt:lpstr>LITCs as Defenders of Taxpayer Rights </vt:lpstr>
      <vt:lpstr>In 2015, Congress codified ten “taxpayer rights”: Internal Revenue Code  § 7803(a)(3) </vt:lpstr>
      <vt:lpstr>Background and context to the codification of “taxpayer rights”</vt:lpstr>
      <vt:lpstr>The LITC Program: Federal funding to represent taxpayers</vt:lpstr>
      <vt:lpstr>Greatest Agency Challenges: Then and Now</vt:lpstr>
      <vt:lpstr>What role are attorneys playing as defenders of  taxpayer rights?</vt:lpstr>
    </vt:vector>
  </TitlesOfParts>
  <Company>Washington and Lee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Winners,  Separate Losers</dc:title>
  <dc:creator>Drumbl, Michelle</dc:creator>
  <cp:lastModifiedBy>Andrea</cp:lastModifiedBy>
  <cp:revision>90</cp:revision>
  <dcterms:created xsi:type="dcterms:W3CDTF">2016-06-02T12:37:50Z</dcterms:created>
  <dcterms:modified xsi:type="dcterms:W3CDTF">2018-10-26T09:27:13Z</dcterms:modified>
</cp:coreProperties>
</file>