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88"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2" r:id="rId18"/>
    <p:sldId id="273" r:id="rId19"/>
    <p:sldId id="274" r:id="rId20"/>
    <p:sldId id="275" r:id="rId21"/>
    <p:sldId id="276" r:id="rId22"/>
    <p:sldId id="277" r:id="rId23"/>
    <p:sldId id="278" r:id="rId24"/>
    <p:sldId id="279" r:id="rId25"/>
    <p:sldId id="280" r:id="rId26"/>
    <p:sldId id="282" r:id="rId27"/>
    <p:sldId id="283" r:id="rId28"/>
    <p:sldId id="285" r:id="rId29"/>
    <p:sldId id="286" r:id="rId30"/>
    <p:sldId id="281" r:id="rId31"/>
    <p:sldId id="289" r:id="rId32"/>
  </p:sldIdLst>
  <p:sldSz cx="9144000" cy="6858000" type="screen4x3"/>
  <p:notesSz cx="7010400" cy="9296400"/>
  <p:custDataLst>
    <p:tags r:id="rId3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41" autoAdjust="0"/>
    <p:restoredTop sz="94629"/>
  </p:normalViewPr>
  <p:slideViewPr>
    <p:cSldViewPr>
      <p:cViewPr varScale="1">
        <p:scale>
          <a:sx n="108" d="100"/>
          <a:sy n="108" d="100"/>
        </p:scale>
        <p:origin x="2168" y="184"/>
      </p:cViewPr>
      <p:guideLst>
        <p:guide orient="horz" pos="2160"/>
        <p:guide pos="288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6F8504DB-FC1C-468C-B7AD-ABFF4C527C9F}" type="datetimeFigureOut">
              <a:rPr lang="en-US" smtClean="0"/>
              <a:t>10/26/18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9E424A9A-E48B-4FF6-B99D-3F9EF1C6A264}" type="slidenum">
              <a:rPr lang="en-US" smtClean="0"/>
              <a:t>‹#›</a:t>
            </a:fld>
            <a:endParaRPr lang="en-US"/>
          </a:p>
        </p:txBody>
      </p:sp>
    </p:spTree>
    <p:extLst>
      <p:ext uri="{BB962C8B-B14F-4D97-AF65-F5344CB8AC3E}">
        <p14:creationId xmlns:p14="http://schemas.microsoft.com/office/powerpoint/2010/main" val="1542147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Slide Number Placeholder 5"/>
          <p:cNvSpPr>
            <a:spLocks noGrp="1"/>
          </p:cNvSpPr>
          <p:nvPr>
            <p:ph type="sldNum" sz="quarter" idx="4"/>
          </p:nvPr>
        </p:nvSpPr>
        <p:spPr>
          <a:xfrm>
            <a:off x="3657600" y="6541274"/>
            <a:ext cx="2133600" cy="288925"/>
          </a:xfrm>
          <a:prstGeom prst="rect">
            <a:avLst/>
          </a:prstGeom>
        </p:spPr>
        <p:txBody>
          <a:bodyPr/>
          <a:lstStyle>
            <a:lvl1pPr algn="ctr">
              <a:defRPr sz="1200"/>
            </a:lvl1pPr>
          </a:lstStyle>
          <a:p>
            <a:fld id="{3C85E4B7-8AAA-4BF7-ACE5-468C5234A5DE}" type="slidenum">
              <a:rPr lang="en-US" smtClean="0"/>
              <a:pPr/>
              <a:t>‹#›</a:t>
            </a:fld>
            <a:endParaRPr lang="en-US"/>
          </a:p>
        </p:txBody>
      </p:sp>
    </p:spTree>
    <p:extLst>
      <p:ext uri="{BB962C8B-B14F-4D97-AF65-F5344CB8AC3E}">
        <p14:creationId xmlns:p14="http://schemas.microsoft.com/office/powerpoint/2010/main" val="2294680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4"/>
          </p:nvPr>
        </p:nvSpPr>
        <p:spPr>
          <a:xfrm>
            <a:off x="3657600" y="6541274"/>
            <a:ext cx="2133600" cy="288925"/>
          </a:xfrm>
          <a:prstGeom prst="rect">
            <a:avLst/>
          </a:prstGeom>
        </p:spPr>
        <p:txBody>
          <a:bodyPr/>
          <a:lstStyle>
            <a:lvl1pPr algn="ctr">
              <a:defRPr sz="1200"/>
            </a:lvl1pPr>
          </a:lstStyle>
          <a:p>
            <a:fld id="{3C85E4B7-8AAA-4BF7-ACE5-468C5234A5DE}" type="slidenum">
              <a:rPr lang="en-US" smtClean="0"/>
              <a:pPr/>
              <a:t>‹#›</a:t>
            </a:fld>
            <a:endParaRPr lang="en-US"/>
          </a:p>
        </p:txBody>
      </p:sp>
    </p:spTree>
    <p:extLst>
      <p:ext uri="{BB962C8B-B14F-4D97-AF65-F5344CB8AC3E}">
        <p14:creationId xmlns:p14="http://schemas.microsoft.com/office/powerpoint/2010/main" val="465745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66800"/>
            <a:ext cx="2057400" cy="5059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066800"/>
            <a:ext cx="6019800" cy="5059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4"/>
          </p:nvPr>
        </p:nvSpPr>
        <p:spPr>
          <a:xfrm>
            <a:off x="3657600" y="6541274"/>
            <a:ext cx="2133600" cy="288925"/>
          </a:xfrm>
          <a:prstGeom prst="rect">
            <a:avLst/>
          </a:prstGeom>
        </p:spPr>
        <p:txBody>
          <a:bodyPr/>
          <a:lstStyle>
            <a:lvl1pPr algn="ctr">
              <a:defRPr sz="1200"/>
            </a:lvl1pPr>
          </a:lstStyle>
          <a:p>
            <a:fld id="{3C85E4B7-8AAA-4BF7-ACE5-468C5234A5DE}" type="slidenum">
              <a:rPr lang="en-US" smtClean="0"/>
              <a:pPr/>
              <a:t>‹#›</a:t>
            </a:fld>
            <a:endParaRPr lang="en-US"/>
          </a:p>
        </p:txBody>
      </p:sp>
    </p:spTree>
    <p:extLst>
      <p:ext uri="{BB962C8B-B14F-4D97-AF65-F5344CB8AC3E}">
        <p14:creationId xmlns:p14="http://schemas.microsoft.com/office/powerpoint/2010/main" val="1445665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4"/>
          </p:nvPr>
        </p:nvSpPr>
        <p:spPr>
          <a:xfrm>
            <a:off x="3657600" y="6541274"/>
            <a:ext cx="2133600" cy="288925"/>
          </a:xfrm>
          <a:prstGeom prst="rect">
            <a:avLst/>
          </a:prstGeom>
        </p:spPr>
        <p:txBody>
          <a:bodyPr/>
          <a:lstStyle>
            <a:lvl1pPr algn="ctr">
              <a:defRPr sz="1200"/>
            </a:lvl1pPr>
          </a:lstStyle>
          <a:p>
            <a:fld id="{3C85E4B7-8AAA-4BF7-ACE5-468C5234A5DE}" type="slidenum">
              <a:rPr lang="en-US" smtClean="0"/>
              <a:pPr/>
              <a:t>‹#›</a:t>
            </a:fld>
            <a:endParaRPr lang="en-US"/>
          </a:p>
        </p:txBody>
      </p:sp>
    </p:spTree>
    <p:extLst>
      <p:ext uri="{BB962C8B-B14F-4D97-AF65-F5344CB8AC3E}">
        <p14:creationId xmlns:p14="http://schemas.microsoft.com/office/powerpoint/2010/main" val="762439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grpId="0" nodeType="clickEffect">
                                  <p:stCondLst>
                                    <p:cond delay="0"/>
                                  </p:stCondLst>
                                  <p:iterate type="lt">
                                    <p:tmAbs val="25"/>
                                  </p:iterate>
                                  <p:childTnLst>
                                    <p:set>
                                      <p:cBhvr override="childStyle">
                                        <p:cTn id="6" dur="indefinite"/>
                                        <p:tgtEl>
                                          <p:spTgt spid="3">
                                            <p:txEl>
                                              <p:pRg st="0" end="0"/>
                                            </p:txEl>
                                          </p:spTgt>
                                        </p:tgtEl>
                                        <p:attrNameLst>
                                          <p:attrName>style.fontWeight</p:attrName>
                                        </p:attrNameLst>
                                      </p:cBhvr>
                                      <p:to>
                                        <p:strVal val="bold"/>
                                      </p:to>
                                    </p:set>
                                  </p:childTnLst>
                                </p:cTn>
                              </p:par>
                              <p:par>
                                <p:cTn id="7" presetID="15" presetClass="emph" presetSubtype="0" grpId="0" nodeType="withEffect">
                                  <p:stCondLst>
                                    <p:cond delay="0"/>
                                  </p:stCondLst>
                                  <p:iterate type="lt">
                                    <p:tmAbs val="25"/>
                                  </p:iterate>
                                  <p:childTnLst>
                                    <p:set>
                                      <p:cBhvr override="childStyle">
                                        <p:cTn id="8" dur="indefinite"/>
                                        <p:tgtEl>
                                          <p:spTgt spid="3">
                                            <p:txEl>
                                              <p:pRg st="1" end="1"/>
                                            </p:txEl>
                                          </p:spTgt>
                                        </p:tgtEl>
                                        <p:attrNameLst>
                                          <p:attrName>style.fontWeight</p:attrName>
                                        </p:attrNameLst>
                                      </p:cBhvr>
                                      <p:to>
                                        <p:strVal val="bold"/>
                                      </p:to>
                                    </p:set>
                                  </p:childTnLst>
                                </p:cTn>
                              </p:par>
                              <p:par>
                                <p:cTn id="9" presetID="15" presetClass="emph" presetSubtype="0" grpId="0" nodeType="withEffect">
                                  <p:stCondLst>
                                    <p:cond delay="0"/>
                                  </p:stCondLst>
                                  <p:iterate type="lt">
                                    <p:tmAbs val="25"/>
                                  </p:iterate>
                                  <p:childTnLst>
                                    <p:set>
                                      <p:cBhvr override="childStyle">
                                        <p:cTn id="10" dur="indefinite"/>
                                        <p:tgtEl>
                                          <p:spTgt spid="3">
                                            <p:txEl>
                                              <p:pRg st="2" end="2"/>
                                            </p:txEl>
                                          </p:spTgt>
                                        </p:tgtEl>
                                        <p:attrNameLst>
                                          <p:attrName>style.fontWeight</p:attrName>
                                        </p:attrNameLst>
                                      </p:cBhvr>
                                      <p:to>
                                        <p:strVal val="bold"/>
                                      </p:to>
                                    </p:set>
                                  </p:childTnLst>
                                </p:cTn>
                              </p:par>
                              <p:par>
                                <p:cTn id="11" presetID="15" presetClass="emph" presetSubtype="0" grpId="0" nodeType="withEffect">
                                  <p:stCondLst>
                                    <p:cond delay="0"/>
                                  </p:stCondLst>
                                  <p:iterate type="lt">
                                    <p:tmAbs val="25"/>
                                  </p:iterate>
                                  <p:childTnLst>
                                    <p:set>
                                      <p:cBhvr override="childStyle">
                                        <p:cTn id="12" dur="indefinite"/>
                                        <p:tgtEl>
                                          <p:spTgt spid="3">
                                            <p:txEl>
                                              <p:pRg st="3" end="3"/>
                                            </p:txEl>
                                          </p:spTgt>
                                        </p:tgtEl>
                                        <p:attrNameLst>
                                          <p:attrName>style.fontWeight</p:attrName>
                                        </p:attrNameLst>
                                      </p:cBhvr>
                                      <p:to>
                                        <p:strVal val="bold"/>
                                      </p:to>
                                    </p:set>
                                  </p:childTnLst>
                                </p:cTn>
                              </p:par>
                              <p:par>
                                <p:cTn id="13" presetID="15" presetClass="emph" presetSubtype="0" grpId="0" nodeType="withEffect">
                                  <p:stCondLst>
                                    <p:cond delay="0"/>
                                  </p:stCondLst>
                                  <p:iterate type="lt">
                                    <p:tmAbs val="25"/>
                                  </p:iterate>
                                  <p:childTnLst>
                                    <p:set>
                                      <p:cBhvr override="childStyle">
                                        <p:cTn id="14" dur="indefinite"/>
                                        <p:tgtEl>
                                          <p:spTgt spid="3">
                                            <p:txEl>
                                              <p:pRg st="4" end="4"/>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5" presetClass="emph" presetSubtype="0" nodeType="clickEffect">
                  <p:stCondLst>
                    <p:cond delay="0"/>
                  </p:stCondLst>
                  <p:iterate type="lt">
                    <p:tmAbs val="25"/>
                  </p:iterate>
                  <p:childTnLst>
                    <p:set>
                      <p:cBhvr override="childStyle">
                        <p:cTn dur="indefinite"/>
                        <p:tgtEl>
                          <p:spTgt spid="3"/>
                        </p:tgtEl>
                        <p:attrNameLst>
                          <p:attrName>style.fontWeight</p:attrName>
                        </p:attrNameLst>
                      </p:cBhvr>
                      <p:to>
                        <p:strVal val="bold"/>
                      </p:to>
                    </p:set>
                  </p:childTnLst>
                </p:cTn>
              </p:par>
            </p:tnLst>
          </p:tmpl>
          <p:tmpl lvl="2">
            <p:tnLst>
              <p:par>
                <p:cTn presetID="15" presetClass="emph" presetSubtype="0" nodeType="withEffect">
                  <p:stCondLst>
                    <p:cond delay="0"/>
                  </p:stCondLst>
                  <p:iterate type="lt">
                    <p:tmAbs val="25"/>
                  </p:iterate>
                  <p:childTnLst>
                    <p:set>
                      <p:cBhvr override="childStyle">
                        <p:cTn dur="indefinite"/>
                        <p:tgtEl>
                          <p:spTgt spid="3"/>
                        </p:tgtEl>
                        <p:attrNameLst>
                          <p:attrName>style.fontWeight</p:attrName>
                        </p:attrNameLst>
                      </p:cBhvr>
                      <p:to>
                        <p:strVal val="bold"/>
                      </p:to>
                    </p:set>
                  </p:childTnLst>
                </p:cTn>
              </p:par>
            </p:tnLst>
          </p:tmpl>
          <p:tmpl lvl="3">
            <p:tnLst>
              <p:par>
                <p:cTn presetID="15" presetClass="emph" presetSubtype="0" nodeType="withEffect">
                  <p:stCondLst>
                    <p:cond delay="0"/>
                  </p:stCondLst>
                  <p:iterate type="lt">
                    <p:tmAbs val="25"/>
                  </p:iterate>
                  <p:childTnLst>
                    <p:set>
                      <p:cBhvr override="childStyle">
                        <p:cTn dur="indefinite"/>
                        <p:tgtEl>
                          <p:spTgt spid="3"/>
                        </p:tgtEl>
                        <p:attrNameLst>
                          <p:attrName>style.fontWeight</p:attrName>
                        </p:attrNameLst>
                      </p:cBhvr>
                      <p:to>
                        <p:strVal val="bold"/>
                      </p:to>
                    </p:set>
                  </p:childTnLst>
                </p:cTn>
              </p:par>
            </p:tnLst>
          </p:tmpl>
          <p:tmpl lvl="4">
            <p:tnLst>
              <p:par>
                <p:cTn presetID="15" presetClass="emph" presetSubtype="0" nodeType="withEffect">
                  <p:stCondLst>
                    <p:cond delay="0"/>
                  </p:stCondLst>
                  <p:iterate type="lt">
                    <p:tmAbs val="25"/>
                  </p:iterate>
                  <p:childTnLst>
                    <p:set>
                      <p:cBhvr override="childStyle">
                        <p:cTn dur="indefinite"/>
                        <p:tgtEl>
                          <p:spTgt spid="3"/>
                        </p:tgtEl>
                        <p:attrNameLst>
                          <p:attrName>style.fontWeight</p:attrName>
                        </p:attrNameLst>
                      </p:cBhvr>
                      <p:to>
                        <p:strVal val="bold"/>
                      </p:to>
                    </p:set>
                  </p:childTnLst>
                </p:cTn>
              </p:par>
            </p:tnLst>
          </p:tmpl>
          <p:tmpl lvl="5">
            <p:tnLst>
              <p:par>
                <p:cTn presetID="15" presetClass="emph" presetSubtype="0" nodeType="withEffect">
                  <p:stCondLst>
                    <p:cond delay="0"/>
                  </p:stCondLst>
                  <p:iterate type="lt">
                    <p:tmAbs val="25"/>
                  </p:iterate>
                  <p:childTnLst>
                    <p:set>
                      <p:cBhvr override="childStyle">
                        <p:cTn dur="indefinite"/>
                        <p:tgtEl>
                          <p:spTgt spid="3"/>
                        </p:tgtEl>
                        <p:attrNameLst>
                          <p:attrName>style.fontWeight</p:attrName>
                        </p:attrNameLst>
                      </p:cBhvr>
                      <p:to>
                        <p:strVal val="bold"/>
                      </p:to>
                    </p:se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Slide Number Placeholder 5"/>
          <p:cNvSpPr>
            <a:spLocks noGrp="1"/>
          </p:cNvSpPr>
          <p:nvPr>
            <p:ph type="sldNum" sz="quarter" idx="4"/>
          </p:nvPr>
        </p:nvSpPr>
        <p:spPr>
          <a:xfrm>
            <a:off x="3657600" y="6541274"/>
            <a:ext cx="2133600" cy="288925"/>
          </a:xfrm>
          <a:prstGeom prst="rect">
            <a:avLst/>
          </a:prstGeom>
        </p:spPr>
        <p:txBody>
          <a:bodyPr/>
          <a:lstStyle>
            <a:lvl1pPr algn="ctr">
              <a:defRPr sz="1200"/>
            </a:lvl1pPr>
          </a:lstStyle>
          <a:p>
            <a:fld id="{3C85E4B7-8AAA-4BF7-ACE5-468C5234A5DE}" type="slidenum">
              <a:rPr lang="en-US" smtClean="0"/>
              <a:pPr/>
              <a:t>‹#›</a:t>
            </a:fld>
            <a:endParaRPr lang="en-US"/>
          </a:p>
        </p:txBody>
      </p:sp>
    </p:spTree>
    <p:extLst>
      <p:ext uri="{BB962C8B-B14F-4D97-AF65-F5344CB8AC3E}">
        <p14:creationId xmlns:p14="http://schemas.microsoft.com/office/powerpoint/2010/main" val="1071599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749808"/>
            <a:ext cx="8229600" cy="1143000"/>
          </a:xfrm>
        </p:spPr>
        <p:txBody>
          <a:bodyPr/>
          <a:lstStyle/>
          <a:p>
            <a:r>
              <a:rPr lang="en-US"/>
              <a:t>Click to edit Master title style</a:t>
            </a:r>
          </a:p>
        </p:txBody>
      </p:sp>
      <p:sp>
        <p:nvSpPr>
          <p:cNvPr id="3" name="Content Placeholder 2"/>
          <p:cNvSpPr>
            <a:spLocks noGrp="1"/>
          </p:cNvSpPr>
          <p:nvPr>
            <p:ph sz="half" idx="1"/>
          </p:nvPr>
        </p:nvSpPr>
        <p:spPr>
          <a:xfrm>
            <a:off x="533400" y="195103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95103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3657600" y="6541274"/>
            <a:ext cx="2133600" cy="288925"/>
          </a:xfrm>
          <a:prstGeom prst="rect">
            <a:avLst/>
          </a:prstGeom>
        </p:spPr>
        <p:txBody>
          <a:bodyPr/>
          <a:lstStyle>
            <a:lvl1pPr algn="ctr">
              <a:defRPr sz="1200"/>
            </a:lvl1pPr>
          </a:lstStyle>
          <a:p>
            <a:fld id="{3C85E4B7-8AAA-4BF7-ACE5-468C5234A5DE}" type="slidenum">
              <a:rPr lang="en-US" smtClean="0"/>
              <a:pPr/>
              <a:t>‹#›</a:t>
            </a:fld>
            <a:endParaRPr lang="en-US"/>
          </a:p>
        </p:txBody>
      </p:sp>
    </p:spTree>
    <p:extLst>
      <p:ext uri="{BB962C8B-B14F-4D97-AF65-F5344CB8AC3E}">
        <p14:creationId xmlns:p14="http://schemas.microsoft.com/office/powerpoint/2010/main" val="1734510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95103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590800"/>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96215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6019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0"/>
          </p:nvPr>
        </p:nvSpPr>
        <p:spPr>
          <a:xfrm>
            <a:off x="3657600" y="6541274"/>
            <a:ext cx="2133600" cy="288925"/>
          </a:xfrm>
          <a:prstGeom prst="rect">
            <a:avLst/>
          </a:prstGeom>
        </p:spPr>
        <p:txBody>
          <a:bodyPr/>
          <a:lstStyle>
            <a:lvl1pPr algn="ctr">
              <a:defRPr sz="1200"/>
            </a:lvl1pPr>
          </a:lstStyle>
          <a:p>
            <a:fld id="{3C85E4B7-8AAA-4BF7-ACE5-468C5234A5DE}" type="slidenum">
              <a:rPr lang="en-US" smtClean="0"/>
              <a:pPr/>
              <a:t>‹#›</a:t>
            </a:fld>
            <a:endParaRPr lang="en-US"/>
          </a:p>
        </p:txBody>
      </p:sp>
    </p:spTree>
    <p:extLst>
      <p:ext uri="{BB962C8B-B14F-4D97-AF65-F5344CB8AC3E}">
        <p14:creationId xmlns:p14="http://schemas.microsoft.com/office/powerpoint/2010/main" val="506968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5"/>
          <p:cNvSpPr>
            <a:spLocks noGrp="1"/>
          </p:cNvSpPr>
          <p:nvPr>
            <p:ph type="sldNum" sz="quarter" idx="4"/>
          </p:nvPr>
        </p:nvSpPr>
        <p:spPr>
          <a:xfrm>
            <a:off x="3657600" y="6541274"/>
            <a:ext cx="2133600" cy="288925"/>
          </a:xfrm>
          <a:prstGeom prst="rect">
            <a:avLst/>
          </a:prstGeom>
        </p:spPr>
        <p:txBody>
          <a:bodyPr/>
          <a:lstStyle>
            <a:lvl1pPr algn="ctr">
              <a:defRPr sz="1200"/>
            </a:lvl1pPr>
          </a:lstStyle>
          <a:p>
            <a:fld id="{3C85E4B7-8AAA-4BF7-ACE5-468C5234A5DE}" type="slidenum">
              <a:rPr lang="en-US" smtClean="0"/>
              <a:pPr/>
              <a:t>‹#›</a:t>
            </a:fld>
            <a:endParaRPr lang="en-US"/>
          </a:p>
        </p:txBody>
      </p:sp>
    </p:spTree>
    <p:extLst>
      <p:ext uri="{BB962C8B-B14F-4D97-AF65-F5344CB8AC3E}">
        <p14:creationId xmlns:p14="http://schemas.microsoft.com/office/powerpoint/2010/main" val="2246424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3657600" y="6541274"/>
            <a:ext cx="2133600" cy="288925"/>
          </a:xfrm>
          <a:prstGeom prst="rect">
            <a:avLst/>
          </a:prstGeom>
        </p:spPr>
        <p:txBody>
          <a:bodyPr/>
          <a:lstStyle>
            <a:lvl1pPr algn="ctr">
              <a:defRPr sz="1200"/>
            </a:lvl1pPr>
          </a:lstStyle>
          <a:p>
            <a:fld id="{3C85E4B7-8AAA-4BF7-ACE5-468C5234A5DE}" type="slidenum">
              <a:rPr lang="en-US" smtClean="0"/>
              <a:pPr/>
              <a:t>‹#›</a:t>
            </a:fld>
            <a:endParaRPr lang="en-US"/>
          </a:p>
        </p:txBody>
      </p:sp>
    </p:spTree>
    <p:extLst>
      <p:ext uri="{BB962C8B-B14F-4D97-AF65-F5344CB8AC3E}">
        <p14:creationId xmlns:p14="http://schemas.microsoft.com/office/powerpoint/2010/main" val="4071287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3008313" cy="914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1066800"/>
            <a:ext cx="5264150" cy="5059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981200"/>
            <a:ext cx="3008313" cy="41449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4"/>
          </p:nvPr>
        </p:nvSpPr>
        <p:spPr>
          <a:xfrm>
            <a:off x="3657600" y="6541274"/>
            <a:ext cx="2133600" cy="288925"/>
          </a:xfrm>
          <a:prstGeom prst="rect">
            <a:avLst/>
          </a:prstGeom>
        </p:spPr>
        <p:txBody>
          <a:bodyPr/>
          <a:lstStyle>
            <a:lvl1pPr algn="ctr">
              <a:defRPr sz="1200"/>
            </a:lvl1pPr>
          </a:lstStyle>
          <a:p>
            <a:fld id="{3C85E4B7-8AAA-4BF7-ACE5-468C5234A5DE}" type="slidenum">
              <a:rPr lang="en-US" smtClean="0"/>
              <a:pPr/>
              <a:t>‹#›</a:t>
            </a:fld>
            <a:endParaRPr lang="en-US"/>
          </a:p>
        </p:txBody>
      </p:sp>
    </p:spTree>
    <p:extLst>
      <p:ext uri="{BB962C8B-B14F-4D97-AF65-F5344CB8AC3E}">
        <p14:creationId xmlns:p14="http://schemas.microsoft.com/office/powerpoint/2010/main" val="1389945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990599"/>
            <a:ext cx="5486400" cy="3736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4"/>
          </p:nvPr>
        </p:nvSpPr>
        <p:spPr>
          <a:xfrm>
            <a:off x="3657600" y="6541274"/>
            <a:ext cx="2133600" cy="288925"/>
          </a:xfrm>
          <a:prstGeom prst="rect">
            <a:avLst/>
          </a:prstGeom>
        </p:spPr>
        <p:txBody>
          <a:bodyPr/>
          <a:lstStyle>
            <a:lvl1pPr algn="ctr">
              <a:defRPr sz="1200"/>
            </a:lvl1pPr>
          </a:lstStyle>
          <a:p>
            <a:fld id="{3C85E4B7-8AAA-4BF7-ACE5-468C5234A5DE}" type="slidenum">
              <a:rPr lang="en-US" smtClean="0"/>
              <a:pPr/>
              <a:t>‹#›</a:t>
            </a:fld>
            <a:endParaRPr lang="en-US"/>
          </a:p>
        </p:txBody>
      </p:sp>
    </p:spTree>
    <p:extLst>
      <p:ext uri="{BB962C8B-B14F-4D97-AF65-F5344CB8AC3E}">
        <p14:creationId xmlns:p14="http://schemas.microsoft.com/office/powerpoint/2010/main" val="1996762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ChamberlainLaw.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saltblawg.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90600"/>
            <a:ext cx="8229600" cy="90220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905000"/>
            <a:ext cx="8229600" cy="42211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p:cNvSpPr txBox="1"/>
          <p:nvPr/>
        </p:nvSpPr>
        <p:spPr>
          <a:xfrm>
            <a:off x="-4880344" y="1528960"/>
            <a:ext cx="11003973" cy="615553"/>
          </a:xfrm>
          <a:prstGeom prst="rect">
            <a:avLst/>
          </a:prstGeom>
          <a:noFill/>
        </p:spPr>
        <p:txBody>
          <a:bodyPr wrap="square" rtlCol="0">
            <a:spAutoFit/>
          </a:bodyPr>
          <a:lstStyle/>
          <a:p>
            <a:endParaRPr lang="en-US" b="0" i="0" u="none" strike="noStrike" baseline="0" dirty="0">
              <a:latin typeface="Times New Roman" panose="02020603050405020304" pitchFamily="18" charset="0"/>
            </a:endParaRPr>
          </a:p>
          <a:p>
            <a:pPr algn="ctr"/>
            <a:endParaRPr lang="en-US" sz="1600" b="1" i="0" u="none" strike="noStrike" baseline="0" dirty="0">
              <a:latin typeface="Times New Roman" panose="02020603050405020304" pitchFamily="18" charset="0"/>
            </a:endParaRPr>
          </a:p>
        </p:txBody>
      </p:sp>
      <p:sp>
        <p:nvSpPr>
          <p:cNvPr id="12" name="TextBox 11"/>
          <p:cNvSpPr txBox="1"/>
          <p:nvPr/>
        </p:nvSpPr>
        <p:spPr>
          <a:xfrm>
            <a:off x="6553200" y="6553200"/>
            <a:ext cx="2209800" cy="276999"/>
          </a:xfrm>
          <a:prstGeom prst="rect">
            <a:avLst/>
          </a:prstGeom>
          <a:noFill/>
        </p:spPr>
        <p:txBody>
          <a:bodyPr wrap="square" rtlCol="0">
            <a:spAutoFit/>
          </a:bodyPr>
          <a:lstStyle/>
          <a:p>
            <a:pPr algn="r"/>
            <a:r>
              <a:rPr lang="en-US" sz="1200" u="none" dirty="0">
                <a:hlinkClick r:id="rId13"/>
              </a:rPr>
              <a:t>ChamberlainLaw.com</a:t>
            </a:r>
            <a:endParaRPr lang="en-US" sz="1200" u="none" dirty="0"/>
          </a:p>
        </p:txBody>
      </p:sp>
      <p:cxnSp>
        <p:nvCxnSpPr>
          <p:cNvPr id="13" name="Straight Connector 12"/>
          <p:cNvCxnSpPr/>
          <p:nvPr/>
        </p:nvCxnSpPr>
        <p:spPr>
          <a:xfrm>
            <a:off x="-2" y="762000"/>
            <a:ext cx="9144001" cy="0"/>
          </a:xfrm>
          <a:prstGeom prst="line">
            <a:avLst/>
          </a:prstGeom>
          <a:ln w="19050">
            <a:solidFill>
              <a:schemeClr val="tx1"/>
            </a:solidFill>
          </a:ln>
        </p:spPr>
        <p:style>
          <a:lnRef idx="1">
            <a:schemeClr val="accent2"/>
          </a:lnRef>
          <a:fillRef idx="0">
            <a:schemeClr val="accent2"/>
          </a:fillRef>
          <a:effectRef idx="0">
            <a:schemeClr val="accent2"/>
          </a:effectRef>
          <a:fontRef idx="minor">
            <a:schemeClr val="tx1"/>
          </a:fontRef>
        </p:style>
      </p:cxnSp>
      <p:grpSp>
        <p:nvGrpSpPr>
          <p:cNvPr id="20" name="Group 19"/>
          <p:cNvGrpSpPr/>
          <p:nvPr/>
        </p:nvGrpSpPr>
        <p:grpSpPr>
          <a:xfrm>
            <a:off x="0" y="0"/>
            <a:ext cx="4581144" cy="694073"/>
            <a:chOff x="-76200" y="-3"/>
            <a:chExt cx="6065520" cy="749811"/>
          </a:xfrm>
        </p:grpSpPr>
        <p:sp>
          <p:nvSpPr>
            <p:cNvPr id="18" name="Rectangle 17"/>
            <p:cNvSpPr/>
            <p:nvPr userDrawn="1"/>
          </p:nvSpPr>
          <p:spPr>
            <a:xfrm>
              <a:off x="-76200" y="0"/>
              <a:ext cx="3657600" cy="74980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rapezoid 18"/>
            <p:cNvSpPr/>
            <p:nvPr userDrawn="1"/>
          </p:nvSpPr>
          <p:spPr>
            <a:xfrm rot="10800000">
              <a:off x="3124200" y="-3"/>
              <a:ext cx="2865120" cy="749809"/>
            </a:xfrm>
            <a:prstGeom prst="trapezoid">
              <a:avLst>
                <a:gd name="adj" fmla="val 38534"/>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Slide Number Placeholder 5"/>
          <p:cNvSpPr>
            <a:spLocks noGrp="1"/>
          </p:cNvSpPr>
          <p:nvPr>
            <p:ph type="sldNum" sz="quarter" idx="4"/>
          </p:nvPr>
        </p:nvSpPr>
        <p:spPr>
          <a:xfrm>
            <a:off x="3657600" y="6541274"/>
            <a:ext cx="2133600" cy="288925"/>
          </a:xfrm>
          <a:prstGeom prst="rect">
            <a:avLst/>
          </a:prstGeom>
        </p:spPr>
        <p:txBody>
          <a:bodyPr/>
          <a:lstStyle>
            <a:lvl1pPr algn="ctr">
              <a:defRPr sz="1200"/>
            </a:lvl1pPr>
          </a:lstStyle>
          <a:p>
            <a:fld id="{3C85E4B7-8AAA-4BF7-ACE5-468C5234A5DE}" type="slidenum">
              <a:rPr lang="en-US" smtClean="0"/>
              <a:pPr/>
              <a:t>‹#›</a:t>
            </a:fld>
            <a:endParaRPr lang="en-US"/>
          </a:p>
        </p:txBody>
      </p:sp>
      <p:sp>
        <p:nvSpPr>
          <p:cNvPr id="28" name="Rectangle 27"/>
          <p:cNvSpPr/>
          <p:nvPr/>
        </p:nvSpPr>
        <p:spPr>
          <a:xfrm rot="10800000">
            <a:off x="-1" y="863904"/>
            <a:ext cx="9144000" cy="65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57200" y="6581001"/>
            <a:ext cx="2209800" cy="276999"/>
          </a:xfrm>
          <a:prstGeom prst="rect">
            <a:avLst/>
          </a:prstGeom>
          <a:noFill/>
        </p:spPr>
        <p:txBody>
          <a:bodyPr wrap="square" rtlCol="0">
            <a:spAutoFit/>
          </a:bodyPr>
          <a:lstStyle/>
          <a:p>
            <a:pPr algn="l"/>
            <a:r>
              <a:rPr lang="en-US" sz="1200" u="none" dirty="0">
                <a:hlinkClick r:id="rId14"/>
              </a:rPr>
              <a:t>Saltblawg.com</a:t>
            </a:r>
            <a:endParaRPr lang="en-US" sz="1200" u="none" dirty="0"/>
          </a:p>
        </p:txBody>
      </p:sp>
    </p:spTree>
    <p:extLst>
      <p:ext uri="{BB962C8B-B14F-4D97-AF65-F5344CB8AC3E}">
        <p14:creationId xmlns:p14="http://schemas.microsoft.com/office/powerpoint/2010/main" val="2769597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cmartin@clsphila.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ChoiE@finance.nyc.gov"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TEMPLE TBOR SYMPOSIUM</a:t>
            </a:r>
          </a:p>
        </p:txBody>
      </p:sp>
      <p:sp>
        <p:nvSpPr>
          <p:cNvPr id="3" name="Subtitle 2"/>
          <p:cNvSpPr>
            <a:spLocks noGrp="1"/>
          </p:cNvSpPr>
          <p:nvPr>
            <p:ph type="subTitle" idx="1"/>
          </p:nvPr>
        </p:nvSpPr>
        <p:spPr/>
        <p:txBody>
          <a:bodyPr/>
          <a:lstStyle/>
          <a:p>
            <a:r>
              <a:rPr lang="en-US" dirty="0"/>
              <a:t>James Beasley School of Law</a:t>
            </a:r>
          </a:p>
          <a:p>
            <a:r>
              <a:rPr lang="en-US" dirty="0"/>
              <a:t>Temple University </a:t>
            </a:r>
          </a:p>
          <a:p>
            <a:r>
              <a:rPr lang="en-US" dirty="0"/>
              <a:t>October 26, 2018 </a:t>
            </a:r>
          </a:p>
        </p:txBody>
      </p:sp>
      <p:sp>
        <p:nvSpPr>
          <p:cNvPr id="4" name="Slide Number Placeholder 3"/>
          <p:cNvSpPr>
            <a:spLocks noGrp="1"/>
          </p:cNvSpPr>
          <p:nvPr>
            <p:ph type="sldNum" sz="quarter" idx="4"/>
          </p:nvPr>
        </p:nvSpPr>
        <p:spPr/>
        <p:txBody>
          <a:bodyPr/>
          <a:lstStyle/>
          <a:p>
            <a:fld id="{3C85E4B7-8AAA-4BF7-ACE5-468C5234A5DE}" type="slidenum">
              <a:rPr lang="en-US" smtClean="0"/>
              <a:pPr/>
              <a:t>1</a:t>
            </a:fld>
            <a:endParaRPr lang="en-US"/>
          </a:p>
        </p:txBody>
      </p:sp>
    </p:spTree>
    <p:extLst>
      <p:ext uri="{BB962C8B-B14F-4D97-AF65-F5344CB8AC3E}">
        <p14:creationId xmlns:p14="http://schemas.microsoft.com/office/powerpoint/2010/main" val="3072951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(continued)</a:t>
            </a:r>
          </a:p>
        </p:txBody>
      </p:sp>
      <p:sp>
        <p:nvSpPr>
          <p:cNvPr id="3" name="Content Placeholder 2"/>
          <p:cNvSpPr>
            <a:spLocks noGrp="1"/>
          </p:cNvSpPr>
          <p:nvPr>
            <p:ph idx="1"/>
          </p:nvPr>
        </p:nvSpPr>
        <p:spPr/>
        <p:txBody>
          <a:bodyPr/>
          <a:lstStyle/>
          <a:p>
            <a:r>
              <a:rPr lang="en-US" dirty="0"/>
              <a:t>Precedential Value of Administrative Decisions</a:t>
            </a:r>
          </a:p>
          <a:p>
            <a:r>
              <a:rPr lang="en-US" dirty="0"/>
              <a:t>Advisory Opinions</a:t>
            </a:r>
          </a:p>
          <a:p>
            <a:r>
              <a:rPr lang="en-US" dirty="0"/>
              <a:t>Department Violations and Taxpayer Remedies</a:t>
            </a:r>
          </a:p>
          <a:p>
            <a:r>
              <a:rPr lang="en-US" dirty="0"/>
              <a:t>Created by Statute or Administrative Action</a:t>
            </a:r>
          </a:p>
          <a:p>
            <a:r>
              <a:rPr lang="en-US" dirty="0"/>
              <a:t>What is Not in the TBOR and Should Be</a:t>
            </a:r>
          </a:p>
          <a:p>
            <a:r>
              <a:rPr lang="en-US" dirty="0"/>
              <a:t>What is in the TBOR and Should Not Be</a:t>
            </a:r>
          </a:p>
        </p:txBody>
      </p:sp>
      <p:sp>
        <p:nvSpPr>
          <p:cNvPr id="4" name="Slide Number Placeholder 3"/>
          <p:cNvSpPr>
            <a:spLocks noGrp="1"/>
          </p:cNvSpPr>
          <p:nvPr>
            <p:ph type="sldNum" sz="quarter" idx="4"/>
          </p:nvPr>
        </p:nvSpPr>
        <p:spPr/>
        <p:txBody>
          <a:bodyPr/>
          <a:lstStyle/>
          <a:p>
            <a:fld id="{3C85E4B7-8AAA-4BF7-ACE5-468C5234A5DE}" type="slidenum">
              <a:rPr lang="en-US" smtClean="0"/>
              <a:pPr/>
              <a:t>10</a:t>
            </a:fld>
            <a:endParaRPr lang="en-US"/>
          </a:p>
        </p:txBody>
      </p:sp>
    </p:spTree>
    <p:extLst>
      <p:ext uri="{BB962C8B-B14F-4D97-AF65-F5344CB8AC3E}">
        <p14:creationId xmlns:p14="http://schemas.microsoft.com/office/powerpoint/2010/main" val="495751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(continued)</a:t>
            </a:r>
          </a:p>
        </p:txBody>
      </p:sp>
      <p:sp>
        <p:nvSpPr>
          <p:cNvPr id="3" name="Content Placeholder 2"/>
          <p:cNvSpPr>
            <a:spLocks noGrp="1"/>
          </p:cNvSpPr>
          <p:nvPr>
            <p:ph idx="1"/>
          </p:nvPr>
        </p:nvSpPr>
        <p:spPr/>
        <p:txBody>
          <a:bodyPr/>
          <a:lstStyle/>
          <a:p>
            <a:r>
              <a:rPr lang="en-US" dirty="0"/>
              <a:t>Application of Payments </a:t>
            </a:r>
          </a:p>
          <a:p>
            <a:r>
              <a:rPr lang="en-US" dirty="0"/>
              <a:t>Power to Abate Interest and Penalty</a:t>
            </a:r>
          </a:p>
          <a:p>
            <a:r>
              <a:rPr lang="en-US" dirty="0"/>
              <a:t>Use to Leverage Assistance When Resolving Disputes </a:t>
            </a:r>
          </a:p>
          <a:p>
            <a:r>
              <a:rPr lang="en-US" dirty="0"/>
              <a:t>TBOR Benefits, past and future</a:t>
            </a:r>
          </a:p>
          <a:p>
            <a:pPr marL="0" indent="0">
              <a:buNone/>
            </a:pPr>
            <a:r>
              <a:rPr lang="en-US" dirty="0"/>
              <a:t> </a:t>
            </a:r>
          </a:p>
        </p:txBody>
      </p:sp>
      <p:sp>
        <p:nvSpPr>
          <p:cNvPr id="4" name="Slide Number Placeholder 3"/>
          <p:cNvSpPr>
            <a:spLocks noGrp="1"/>
          </p:cNvSpPr>
          <p:nvPr>
            <p:ph type="sldNum" sz="quarter" idx="4"/>
          </p:nvPr>
        </p:nvSpPr>
        <p:spPr/>
        <p:txBody>
          <a:bodyPr/>
          <a:lstStyle/>
          <a:p>
            <a:fld id="{3C85E4B7-8AAA-4BF7-ACE5-468C5234A5DE}" type="slidenum">
              <a:rPr lang="en-US" smtClean="0"/>
              <a:pPr/>
              <a:t>11</a:t>
            </a:fld>
            <a:endParaRPr lang="en-US"/>
          </a:p>
        </p:txBody>
      </p:sp>
    </p:spTree>
    <p:extLst>
      <p:ext uri="{BB962C8B-B14F-4D97-AF65-F5344CB8AC3E}">
        <p14:creationId xmlns:p14="http://schemas.microsoft.com/office/powerpoint/2010/main" val="2778679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Citations </a:t>
            </a:r>
          </a:p>
        </p:txBody>
      </p:sp>
      <p:sp>
        <p:nvSpPr>
          <p:cNvPr id="3" name="Content Placeholder 2"/>
          <p:cNvSpPr>
            <a:spLocks noGrp="1"/>
          </p:cNvSpPr>
          <p:nvPr>
            <p:ph idx="1"/>
          </p:nvPr>
        </p:nvSpPr>
        <p:spPr/>
        <p:txBody>
          <a:bodyPr/>
          <a:lstStyle/>
          <a:p>
            <a:r>
              <a:rPr lang="en-US" dirty="0"/>
              <a:t>New Jersey</a:t>
            </a:r>
          </a:p>
          <a:p>
            <a:pPr marL="0" indent="0">
              <a:buNone/>
            </a:pPr>
            <a:r>
              <a:rPr lang="en-US" dirty="0"/>
              <a:t>	Taxpayer Bill of Rights, P.L. 1992,c. 175, sect. 8</a:t>
            </a:r>
          </a:p>
          <a:p>
            <a:pPr marL="0" indent="0">
              <a:buNone/>
            </a:pPr>
            <a:r>
              <a:rPr lang="en-US" dirty="0"/>
              <a:t>	Statement of Taxpayer’s Rights Procedures and Time Limits, N.J. Rev. Stat., Sect.   54:48-6</a:t>
            </a:r>
          </a:p>
          <a:p>
            <a:pPr marL="0" indent="0">
              <a:buNone/>
            </a:pPr>
            <a:r>
              <a:rPr lang="en-US" dirty="0"/>
              <a:t>	State Tax Uniform Procedure Law, R.S. 54:48-1, et. seq. </a:t>
            </a:r>
          </a:p>
        </p:txBody>
      </p:sp>
      <p:sp>
        <p:nvSpPr>
          <p:cNvPr id="4" name="Slide Number Placeholder 3"/>
          <p:cNvSpPr>
            <a:spLocks noGrp="1"/>
          </p:cNvSpPr>
          <p:nvPr>
            <p:ph type="sldNum" sz="quarter" idx="4"/>
          </p:nvPr>
        </p:nvSpPr>
        <p:spPr/>
        <p:txBody>
          <a:bodyPr/>
          <a:lstStyle/>
          <a:p>
            <a:fld id="{3C85E4B7-8AAA-4BF7-ACE5-468C5234A5DE}" type="slidenum">
              <a:rPr lang="en-US" smtClean="0"/>
              <a:pPr/>
              <a:t>12</a:t>
            </a:fld>
            <a:endParaRPr lang="en-US"/>
          </a:p>
        </p:txBody>
      </p:sp>
    </p:spTree>
    <p:extLst>
      <p:ext uri="{BB962C8B-B14F-4D97-AF65-F5344CB8AC3E}">
        <p14:creationId xmlns:p14="http://schemas.microsoft.com/office/powerpoint/2010/main" val="1081810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Citations</a:t>
            </a:r>
          </a:p>
        </p:txBody>
      </p:sp>
      <p:sp>
        <p:nvSpPr>
          <p:cNvPr id="3" name="Content Placeholder 2"/>
          <p:cNvSpPr>
            <a:spLocks noGrp="1"/>
          </p:cNvSpPr>
          <p:nvPr>
            <p:ph idx="1"/>
          </p:nvPr>
        </p:nvSpPr>
        <p:spPr/>
        <p:txBody>
          <a:bodyPr>
            <a:normAutofit lnSpcReduction="10000"/>
          </a:bodyPr>
          <a:lstStyle/>
          <a:p>
            <a:r>
              <a:rPr lang="en-US" dirty="0"/>
              <a:t>New York State</a:t>
            </a:r>
          </a:p>
          <a:p>
            <a:pPr marL="0" indent="0">
              <a:buNone/>
            </a:pPr>
            <a:r>
              <a:rPr lang="en-US" dirty="0"/>
              <a:t>	Taxpayer Bill of Rights, Tax Law sects. 3000-3013</a:t>
            </a:r>
          </a:p>
          <a:p>
            <a:pPr marL="0" indent="0">
              <a:buNone/>
            </a:pPr>
            <a:r>
              <a:rPr lang="en-US" dirty="0"/>
              <a:t> </a:t>
            </a:r>
          </a:p>
          <a:p>
            <a:r>
              <a:rPr lang="en-US" dirty="0"/>
              <a:t>New York City</a:t>
            </a:r>
          </a:p>
          <a:p>
            <a:pPr marL="0" indent="0">
              <a:buNone/>
            </a:pPr>
            <a:r>
              <a:rPr lang="en-US" dirty="0"/>
              <a:t>	Taxpayer Bill of Rights, https://www1.nyc.gov/site/finance/about/nyc_taxpayer_bill_of_rights.page</a:t>
            </a:r>
          </a:p>
        </p:txBody>
      </p:sp>
      <p:sp>
        <p:nvSpPr>
          <p:cNvPr id="4" name="Slide Number Placeholder 3"/>
          <p:cNvSpPr>
            <a:spLocks noGrp="1"/>
          </p:cNvSpPr>
          <p:nvPr>
            <p:ph type="sldNum" sz="quarter" idx="4"/>
          </p:nvPr>
        </p:nvSpPr>
        <p:spPr/>
        <p:txBody>
          <a:bodyPr/>
          <a:lstStyle/>
          <a:p>
            <a:fld id="{3C85E4B7-8AAA-4BF7-ACE5-468C5234A5DE}" type="slidenum">
              <a:rPr lang="en-US" smtClean="0"/>
              <a:pPr/>
              <a:t>13</a:t>
            </a:fld>
            <a:endParaRPr lang="en-US"/>
          </a:p>
        </p:txBody>
      </p:sp>
    </p:spTree>
    <p:extLst>
      <p:ext uri="{BB962C8B-B14F-4D97-AF65-F5344CB8AC3E}">
        <p14:creationId xmlns:p14="http://schemas.microsoft.com/office/powerpoint/2010/main" val="3170318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Citations</a:t>
            </a:r>
          </a:p>
        </p:txBody>
      </p:sp>
      <p:sp>
        <p:nvSpPr>
          <p:cNvPr id="3" name="Content Placeholder 2"/>
          <p:cNvSpPr>
            <a:spLocks noGrp="1"/>
          </p:cNvSpPr>
          <p:nvPr>
            <p:ph idx="1"/>
          </p:nvPr>
        </p:nvSpPr>
        <p:spPr/>
        <p:txBody>
          <a:bodyPr>
            <a:normAutofit/>
          </a:bodyPr>
          <a:lstStyle/>
          <a:p>
            <a:r>
              <a:rPr lang="en-US" dirty="0"/>
              <a:t>Pennsylvania</a:t>
            </a:r>
          </a:p>
          <a:p>
            <a:pPr marL="0" indent="0">
              <a:buNone/>
            </a:pPr>
            <a:r>
              <a:rPr lang="en-US" dirty="0"/>
              <a:t>	Sunshine Act 65 </a:t>
            </a:r>
            <a:r>
              <a:rPr lang="en-US" dirty="0" err="1"/>
              <a:t>Pa.C.S.A.sect</a:t>
            </a:r>
            <a:r>
              <a:rPr lang="en-US" dirty="0"/>
              <a:t> 701, et. </a:t>
            </a:r>
            <a:r>
              <a:rPr lang="en-US" dirty="0" err="1"/>
              <a:t>seq</a:t>
            </a:r>
            <a:endParaRPr lang="en-US" dirty="0"/>
          </a:p>
          <a:p>
            <a:pPr marL="0" indent="0">
              <a:buNone/>
            </a:pPr>
            <a:r>
              <a:rPr lang="en-US" dirty="0"/>
              <a:t>	Taxpayer Bill of Rights, Act of December 20, 1996 (P.L. 1504, No. 195) </a:t>
            </a:r>
          </a:p>
          <a:p>
            <a:pPr marL="0" indent="0">
              <a:buNone/>
            </a:pPr>
            <a:r>
              <a:rPr lang="en-US" dirty="0"/>
              <a:t>	Local Taxpayer Bill of Rights, 53 </a:t>
            </a:r>
            <a:r>
              <a:rPr lang="en-US" dirty="0" err="1"/>
              <a:t>Pa.C.S.A</a:t>
            </a:r>
            <a:r>
              <a:rPr lang="en-US" dirty="0"/>
              <a:t>. sect. 8421, et. seq.  </a:t>
            </a:r>
          </a:p>
          <a:p>
            <a:pPr marL="0" indent="0">
              <a:buNone/>
            </a:pPr>
            <a:r>
              <a:rPr lang="en-US" dirty="0"/>
              <a:t> </a:t>
            </a:r>
          </a:p>
        </p:txBody>
      </p:sp>
      <p:sp>
        <p:nvSpPr>
          <p:cNvPr id="4" name="Slide Number Placeholder 3"/>
          <p:cNvSpPr>
            <a:spLocks noGrp="1"/>
          </p:cNvSpPr>
          <p:nvPr>
            <p:ph type="sldNum" sz="quarter" idx="4"/>
          </p:nvPr>
        </p:nvSpPr>
        <p:spPr/>
        <p:txBody>
          <a:bodyPr/>
          <a:lstStyle/>
          <a:p>
            <a:fld id="{3C85E4B7-8AAA-4BF7-ACE5-468C5234A5DE}" type="slidenum">
              <a:rPr lang="en-US" smtClean="0"/>
              <a:pPr/>
              <a:t>14</a:t>
            </a:fld>
            <a:endParaRPr lang="en-US"/>
          </a:p>
        </p:txBody>
      </p:sp>
    </p:spTree>
    <p:extLst>
      <p:ext uri="{BB962C8B-B14F-4D97-AF65-F5344CB8AC3E}">
        <p14:creationId xmlns:p14="http://schemas.microsoft.com/office/powerpoint/2010/main" val="1931439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Privacy/Confidentiality</a:t>
            </a:r>
          </a:p>
        </p:txBody>
      </p:sp>
      <p:sp>
        <p:nvSpPr>
          <p:cNvPr id="3" name="Content Placeholder 2"/>
          <p:cNvSpPr>
            <a:spLocks noGrp="1"/>
          </p:cNvSpPr>
          <p:nvPr>
            <p:ph idx="1"/>
          </p:nvPr>
        </p:nvSpPr>
        <p:spPr/>
        <p:txBody>
          <a:bodyPr>
            <a:normAutofit fontScale="92500"/>
          </a:bodyPr>
          <a:lstStyle/>
          <a:p>
            <a:r>
              <a:rPr lang="en-US" dirty="0"/>
              <a:t>Are taxpayer records confidential?</a:t>
            </a:r>
          </a:p>
          <a:p>
            <a:r>
              <a:rPr lang="en-US" dirty="0"/>
              <a:t>Are there any circumstances when taxpayer records become public record?</a:t>
            </a:r>
          </a:p>
          <a:p>
            <a:r>
              <a:rPr lang="en-US" dirty="0"/>
              <a:t>Are administrative hearings open to the public?</a:t>
            </a:r>
          </a:p>
          <a:p>
            <a:r>
              <a:rPr lang="en-US" dirty="0"/>
              <a:t>Are administrative hearings recorded and available to the public?</a:t>
            </a:r>
          </a:p>
          <a:p>
            <a:r>
              <a:rPr lang="en-US" dirty="0"/>
              <a:t>If taxpayer records are confidential, what is the basis for interstate information exchanges?    </a:t>
            </a:r>
          </a:p>
        </p:txBody>
      </p:sp>
      <p:sp>
        <p:nvSpPr>
          <p:cNvPr id="4" name="Slide Number Placeholder 3"/>
          <p:cNvSpPr>
            <a:spLocks noGrp="1"/>
          </p:cNvSpPr>
          <p:nvPr>
            <p:ph type="sldNum" sz="quarter" idx="4"/>
          </p:nvPr>
        </p:nvSpPr>
        <p:spPr/>
        <p:txBody>
          <a:bodyPr/>
          <a:lstStyle/>
          <a:p>
            <a:fld id="{3C85E4B7-8AAA-4BF7-ACE5-468C5234A5DE}" type="slidenum">
              <a:rPr lang="en-US" smtClean="0"/>
              <a:pPr/>
              <a:t>15</a:t>
            </a:fld>
            <a:endParaRPr lang="en-US"/>
          </a:p>
        </p:txBody>
      </p:sp>
    </p:spTree>
    <p:extLst>
      <p:ext uri="{BB962C8B-B14F-4D97-AF65-F5344CB8AC3E}">
        <p14:creationId xmlns:p14="http://schemas.microsoft.com/office/powerpoint/2010/main" val="1822903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Equitable Powers</a:t>
            </a:r>
          </a:p>
        </p:txBody>
      </p:sp>
      <p:sp>
        <p:nvSpPr>
          <p:cNvPr id="3" name="Content Placeholder 2"/>
          <p:cNvSpPr>
            <a:spLocks noGrp="1"/>
          </p:cNvSpPr>
          <p:nvPr>
            <p:ph idx="1"/>
          </p:nvPr>
        </p:nvSpPr>
        <p:spPr/>
        <p:txBody>
          <a:bodyPr>
            <a:normAutofit fontScale="92500" lnSpcReduction="20000"/>
          </a:bodyPr>
          <a:lstStyle/>
          <a:p>
            <a:r>
              <a:rPr lang="en-US" dirty="0"/>
              <a:t>Does an administrative board have equitable powers?</a:t>
            </a:r>
          </a:p>
          <a:p>
            <a:r>
              <a:rPr lang="en-US" dirty="0"/>
              <a:t>If yes, what is the nature and extent of those equitable powers?</a:t>
            </a:r>
          </a:p>
          <a:p>
            <a:r>
              <a:rPr lang="en-US" dirty="0"/>
              <a:t>How often will an administrative board exercise its equitable powers?</a:t>
            </a:r>
          </a:p>
          <a:p>
            <a:r>
              <a:rPr lang="en-US" dirty="0"/>
              <a:t>If an amended return is filed, must it be processed?</a:t>
            </a:r>
          </a:p>
          <a:p>
            <a:r>
              <a:rPr lang="en-US" dirty="0"/>
              <a:t>Does an amended return seeking a refund substitute for a refund petition   </a:t>
            </a:r>
          </a:p>
        </p:txBody>
      </p:sp>
      <p:sp>
        <p:nvSpPr>
          <p:cNvPr id="4" name="Slide Number Placeholder 3"/>
          <p:cNvSpPr>
            <a:spLocks noGrp="1"/>
          </p:cNvSpPr>
          <p:nvPr>
            <p:ph type="sldNum" sz="quarter" idx="4"/>
          </p:nvPr>
        </p:nvSpPr>
        <p:spPr/>
        <p:txBody>
          <a:bodyPr/>
          <a:lstStyle/>
          <a:p>
            <a:fld id="{3C85E4B7-8AAA-4BF7-ACE5-468C5234A5DE}" type="slidenum">
              <a:rPr lang="en-US" smtClean="0"/>
              <a:pPr/>
              <a:t>16</a:t>
            </a:fld>
            <a:endParaRPr lang="en-US"/>
          </a:p>
        </p:txBody>
      </p:sp>
    </p:spTree>
    <p:extLst>
      <p:ext uri="{BB962C8B-B14F-4D97-AF65-F5344CB8AC3E}">
        <p14:creationId xmlns:p14="http://schemas.microsoft.com/office/powerpoint/2010/main" val="1707493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 to Meet with the Department</a:t>
            </a:r>
          </a:p>
        </p:txBody>
      </p:sp>
      <p:sp>
        <p:nvSpPr>
          <p:cNvPr id="3" name="Content Placeholder 2"/>
          <p:cNvSpPr>
            <a:spLocks noGrp="1"/>
          </p:cNvSpPr>
          <p:nvPr>
            <p:ph idx="1"/>
          </p:nvPr>
        </p:nvSpPr>
        <p:spPr/>
        <p:txBody>
          <a:bodyPr>
            <a:normAutofit lnSpcReduction="10000"/>
          </a:bodyPr>
          <a:lstStyle/>
          <a:p>
            <a:r>
              <a:rPr lang="en-US" dirty="0"/>
              <a:t>What types of audits does the Department do, field/office/both?</a:t>
            </a:r>
          </a:p>
          <a:p>
            <a:r>
              <a:rPr lang="en-US" dirty="0"/>
              <a:t>For an office audit, does the taxpayer have a right to be present?</a:t>
            </a:r>
          </a:p>
          <a:p>
            <a:r>
              <a:rPr lang="en-US" dirty="0"/>
              <a:t>What rights does a taxpayer have to meet with the auditor and/or supervisor?</a:t>
            </a:r>
          </a:p>
          <a:p>
            <a:r>
              <a:rPr lang="en-US" dirty="0"/>
              <a:t>What rights does a taxpayer have when encountering a “rogue” auditor?  </a:t>
            </a:r>
          </a:p>
        </p:txBody>
      </p:sp>
      <p:sp>
        <p:nvSpPr>
          <p:cNvPr id="4" name="Slide Number Placeholder 3"/>
          <p:cNvSpPr>
            <a:spLocks noGrp="1"/>
          </p:cNvSpPr>
          <p:nvPr>
            <p:ph type="sldNum" sz="quarter" idx="4"/>
          </p:nvPr>
        </p:nvSpPr>
        <p:spPr/>
        <p:txBody>
          <a:bodyPr/>
          <a:lstStyle/>
          <a:p>
            <a:fld id="{3C85E4B7-8AAA-4BF7-ACE5-468C5234A5DE}" type="slidenum">
              <a:rPr lang="en-US" smtClean="0"/>
              <a:pPr/>
              <a:t>17</a:t>
            </a:fld>
            <a:endParaRPr lang="en-US"/>
          </a:p>
        </p:txBody>
      </p:sp>
    </p:spTree>
    <p:extLst>
      <p:ext uri="{BB962C8B-B14F-4D97-AF65-F5344CB8AC3E}">
        <p14:creationId xmlns:p14="http://schemas.microsoft.com/office/powerpoint/2010/main" val="194137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 to Department Documents</a:t>
            </a:r>
          </a:p>
        </p:txBody>
      </p:sp>
      <p:sp>
        <p:nvSpPr>
          <p:cNvPr id="3" name="Content Placeholder 2"/>
          <p:cNvSpPr>
            <a:spLocks noGrp="1"/>
          </p:cNvSpPr>
          <p:nvPr>
            <p:ph idx="1"/>
          </p:nvPr>
        </p:nvSpPr>
        <p:spPr/>
        <p:txBody>
          <a:bodyPr>
            <a:normAutofit fontScale="92500" lnSpcReduction="10000"/>
          </a:bodyPr>
          <a:lstStyle/>
          <a:p>
            <a:r>
              <a:rPr lang="en-US" dirty="0"/>
              <a:t>During the audit, to what documents is a taxpayer entitled?</a:t>
            </a:r>
          </a:p>
          <a:p>
            <a:r>
              <a:rPr lang="en-US" dirty="0"/>
              <a:t>At the conclusion of the audit, to what documents is a taxpayer entitled?</a:t>
            </a:r>
          </a:p>
          <a:p>
            <a:r>
              <a:rPr lang="en-US" dirty="0"/>
              <a:t>Is the taxpayer ever entitled to a copy of a department audit manual?   When? </a:t>
            </a:r>
          </a:p>
          <a:p>
            <a:r>
              <a:rPr lang="en-US" dirty="0"/>
              <a:t>If there are any private rulings issued by the Department applicable to issues </a:t>
            </a:r>
            <a:r>
              <a:rPr lang="en-US" dirty="0" err="1"/>
              <a:t>invovled</a:t>
            </a:r>
            <a:r>
              <a:rPr lang="en-US" dirty="0"/>
              <a:t> with the audit, will the Department provide a copy      </a:t>
            </a:r>
          </a:p>
        </p:txBody>
      </p:sp>
      <p:sp>
        <p:nvSpPr>
          <p:cNvPr id="4" name="Slide Number Placeholder 3"/>
          <p:cNvSpPr>
            <a:spLocks noGrp="1"/>
          </p:cNvSpPr>
          <p:nvPr>
            <p:ph type="sldNum" sz="quarter" idx="4"/>
          </p:nvPr>
        </p:nvSpPr>
        <p:spPr/>
        <p:txBody>
          <a:bodyPr/>
          <a:lstStyle/>
          <a:p>
            <a:fld id="{3C85E4B7-8AAA-4BF7-ACE5-468C5234A5DE}" type="slidenum">
              <a:rPr lang="en-US" smtClean="0"/>
              <a:pPr/>
              <a:t>18</a:t>
            </a:fld>
            <a:endParaRPr lang="en-US"/>
          </a:p>
        </p:txBody>
      </p:sp>
    </p:spTree>
    <p:extLst>
      <p:ext uri="{BB962C8B-B14F-4D97-AF65-F5344CB8AC3E}">
        <p14:creationId xmlns:p14="http://schemas.microsoft.com/office/powerpoint/2010/main" val="2705804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 to Department Documents</a:t>
            </a:r>
          </a:p>
        </p:txBody>
      </p:sp>
      <p:sp>
        <p:nvSpPr>
          <p:cNvPr id="3" name="Content Placeholder 2"/>
          <p:cNvSpPr>
            <a:spLocks noGrp="1"/>
          </p:cNvSpPr>
          <p:nvPr>
            <p:ph idx="1"/>
          </p:nvPr>
        </p:nvSpPr>
        <p:spPr/>
        <p:txBody>
          <a:bodyPr/>
          <a:lstStyle/>
          <a:p>
            <a:r>
              <a:rPr lang="en-US" dirty="0"/>
              <a:t>Taxpayer undergoing a sales tax audit is being assessed for not collecting sales tax from certain customers, can the taxpayer ever find out whether the purchaser was assessed and paid use tax for the same transaction</a:t>
            </a:r>
          </a:p>
          <a:p>
            <a:r>
              <a:rPr lang="en-US" dirty="0"/>
              <a:t>Taxpayer believes it is being treated differently from other similarly situated taxpayers, how can taxpayer find out whether that is correct?   </a:t>
            </a:r>
          </a:p>
          <a:p>
            <a:endParaRPr lang="en-US" dirty="0"/>
          </a:p>
        </p:txBody>
      </p:sp>
      <p:sp>
        <p:nvSpPr>
          <p:cNvPr id="4" name="Slide Number Placeholder 3"/>
          <p:cNvSpPr>
            <a:spLocks noGrp="1"/>
          </p:cNvSpPr>
          <p:nvPr>
            <p:ph type="sldNum" sz="quarter" idx="4"/>
          </p:nvPr>
        </p:nvSpPr>
        <p:spPr/>
        <p:txBody>
          <a:bodyPr/>
          <a:lstStyle/>
          <a:p>
            <a:fld id="{3C85E4B7-8AAA-4BF7-ACE5-468C5234A5DE}" type="slidenum">
              <a:rPr lang="en-US" smtClean="0"/>
              <a:pPr/>
              <a:t>19</a:t>
            </a:fld>
            <a:endParaRPr lang="en-US"/>
          </a:p>
        </p:txBody>
      </p:sp>
    </p:spTree>
    <p:extLst>
      <p:ext uri="{BB962C8B-B14F-4D97-AF65-F5344CB8AC3E}">
        <p14:creationId xmlns:p14="http://schemas.microsoft.com/office/powerpoint/2010/main" val="2505133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4"/>
          </p:nvPr>
        </p:nvSpPr>
        <p:spPr/>
        <p:txBody>
          <a:bodyPr/>
          <a:lstStyle/>
          <a:p>
            <a:fld id="{3C85E4B7-8AAA-4BF7-ACE5-468C5234A5DE}" type="slidenum">
              <a:rPr lang="en-US" smtClean="0"/>
              <a:pPr/>
              <a:t>2</a:t>
            </a:fld>
            <a:endParaRPr lang="en-US"/>
          </a:p>
        </p:txBody>
      </p:sp>
    </p:spTree>
    <p:extLst>
      <p:ext uri="{BB962C8B-B14F-4D97-AF65-F5344CB8AC3E}">
        <p14:creationId xmlns:p14="http://schemas.microsoft.com/office/powerpoint/2010/main" val="2889717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Taxpayer Advocate</a:t>
            </a:r>
          </a:p>
        </p:txBody>
      </p:sp>
      <p:sp>
        <p:nvSpPr>
          <p:cNvPr id="3" name="Content Placeholder 2"/>
          <p:cNvSpPr>
            <a:spLocks noGrp="1"/>
          </p:cNvSpPr>
          <p:nvPr>
            <p:ph idx="1"/>
          </p:nvPr>
        </p:nvSpPr>
        <p:spPr/>
        <p:txBody>
          <a:bodyPr>
            <a:normAutofit/>
          </a:bodyPr>
          <a:lstStyle/>
          <a:p>
            <a:r>
              <a:rPr lang="en-US" dirty="0"/>
              <a:t>Does the state have a taxpayer advocate?</a:t>
            </a:r>
          </a:p>
          <a:p>
            <a:r>
              <a:rPr lang="en-US" dirty="0"/>
              <a:t>What is the role of the taxpayer advocate? </a:t>
            </a:r>
          </a:p>
          <a:p>
            <a:r>
              <a:rPr lang="en-US" dirty="0"/>
              <a:t>What are the procedures by which a taxpayer can obtain the services of the taxpayer advocate?</a:t>
            </a:r>
          </a:p>
          <a:p>
            <a:r>
              <a:rPr lang="en-US" dirty="0"/>
              <a:t>Should the taxpayer advocate be independent of the Department?</a:t>
            </a:r>
          </a:p>
          <a:p>
            <a:endParaRPr lang="en-US" dirty="0"/>
          </a:p>
        </p:txBody>
      </p:sp>
      <p:sp>
        <p:nvSpPr>
          <p:cNvPr id="4" name="Slide Number Placeholder 3"/>
          <p:cNvSpPr>
            <a:spLocks noGrp="1"/>
          </p:cNvSpPr>
          <p:nvPr>
            <p:ph type="sldNum" sz="quarter" idx="4"/>
          </p:nvPr>
        </p:nvSpPr>
        <p:spPr/>
        <p:txBody>
          <a:bodyPr/>
          <a:lstStyle/>
          <a:p>
            <a:fld id="{3C85E4B7-8AAA-4BF7-ACE5-468C5234A5DE}" type="slidenum">
              <a:rPr lang="en-US" smtClean="0"/>
              <a:pPr/>
              <a:t>20</a:t>
            </a:fld>
            <a:endParaRPr lang="en-US"/>
          </a:p>
        </p:txBody>
      </p:sp>
    </p:spTree>
    <p:extLst>
      <p:ext uri="{BB962C8B-B14F-4D97-AF65-F5344CB8AC3E}">
        <p14:creationId xmlns:p14="http://schemas.microsoft.com/office/powerpoint/2010/main" val="1496598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Taxpayer Advocate</a:t>
            </a:r>
          </a:p>
        </p:txBody>
      </p:sp>
      <p:sp>
        <p:nvSpPr>
          <p:cNvPr id="3" name="Content Placeholder 2"/>
          <p:cNvSpPr>
            <a:spLocks noGrp="1"/>
          </p:cNvSpPr>
          <p:nvPr>
            <p:ph idx="1"/>
          </p:nvPr>
        </p:nvSpPr>
        <p:spPr/>
        <p:txBody>
          <a:bodyPr/>
          <a:lstStyle/>
          <a:p>
            <a:r>
              <a:rPr lang="en-US" dirty="0"/>
              <a:t>Is the taxpayer advocate independent of the Department?</a:t>
            </a:r>
          </a:p>
          <a:p>
            <a:r>
              <a:rPr lang="en-US" dirty="0"/>
              <a:t>How is that independence assured?</a:t>
            </a:r>
          </a:p>
          <a:p>
            <a:endParaRPr lang="en-US" dirty="0"/>
          </a:p>
          <a:p>
            <a:endParaRPr lang="en-US" dirty="0"/>
          </a:p>
        </p:txBody>
      </p:sp>
      <p:sp>
        <p:nvSpPr>
          <p:cNvPr id="4" name="Slide Number Placeholder 3"/>
          <p:cNvSpPr>
            <a:spLocks noGrp="1"/>
          </p:cNvSpPr>
          <p:nvPr>
            <p:ph type="sldNum" sz="quarter" idx="4"/>
          </p:nvPr>
        </p:nvSpPr>
        <p:spPr/>
        <p:txBody>
          <a:bodyPr/>
          <a:lstStyle/>
          <a:p>
            <a:fld id="{3C85E4B7-8AAA-4BF7-ACE5-468C5234A5DE}" type="slidenum">
              <a:rPr lang="en-US" smtClean="0"/>
              <a:pPr/>
              <a:t>21</a:t>
            </a:fld>
            <a:endParaRPr lang="en-US"/>
          </a:p>
        </p:txBody>
      </p:sp>
    </p:spTree>
    <p:extLst>
      <p:ext uri="{BB962C8B-B14F-4D97-AF65-F5344CB8AC3E}">
        <p14:creationId xmlns:p14="http://schemas.microsoft.com/office/powerpoint/2010/main" val="9359967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Administrative Decision Precedential</a:t>
            </a:r>
          </a:p>
        </p:txBody>
      </p:sp>
      <p:sp>
        <p:nvSpPr>
          <p:cNvPr id="3" name="Content Placeholder 2"/>
          <p:cNvSpPr>
            <a:spLocks noGrp="1"/>
          </p:cNvSpPr>
          <p:nvPr>
            <p:ph idx="1"/>
          </p:nvPr>
        </p:nvSpPr>
        <p:spPr/>
        <p:txBody>
          <a:bodyPr/>
          <a:lstStyle/>
          <a:p>
            <a:r>
              <a:rPr lang="en-US" dirty="0"/>
              <a:t>Are administrative decisions precedential?</a:t>
            </a:r>
          </a:p>
          <a:p>
            <a:r>
              <a:rPr lang="en-US" dirty="0"/>
              <a:t>Are administrative decisions public record?</a:t>
            </a:r>
          </a:p>
          <a:p>
            <a:r>
              <a:rPr lang="en-US" dirty="0"/>
              <a:t>Do any of the tax services publish the administrative decisions? </a:t>
            </a:r>
          </a:p>
          <a:p>
            <a:r>
              <a:rPr lang="en-US" dirty="0"/>
              <a:t>If not, how does a taxpayer know about administrative decisions of other cases?  </a:t>
            </a:r>
          </a:p>
          <a:p>
            <a:endParaRPr lang="en-US" dirty="0"/>
          </a:p>
        </p:txBody>
      </p:sp>
      <p:sp>
        <p:nvSpPr>
          <p:cNvPr id="4" name="Slide Number Placeholder 3"/>
          <p:cNvSpPr>
            <a:spLocks noGrp="1"/>
          </p:cNvSpPr>
          <p:nvPr>
            <p:ph type="sldNum" sz="quarter" idx="4"/>
          </p:nvPr>
        </p:nvSpPr>
        <p:spPr/>
        <p:txBody>
          <a:bodyPr/>
          <a:lstStyle/>
          <a:p>
            <a:fld id="{3C85E4B7-8AAA-4BF7-ACE5-468C5234A5DE}" type="slidenum">
              <a:rPr lang="en-US" smtClean="0"/>
              <a:pPr/>
              <a:t>22</a:t>
            </a:fld>
            <a:endParaRPr lang="en-US"/>
          </a:p>
        </p:txBody>
      </p:sp>
    </p:spTree>
    <p:extLst>
      <p:ext uri="{BB962C8B-B14F-4D97-AF65-F5344CB8AC3E}">
        <p14:creationId xmlns:p14="http://schemas.microsoft.com/office/powerpoint/2010/main" val="22698382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Advisory Opinions</a:t>
            </a:r>
          </a:p>
        </p:txBody>
      </p:sp>
      <p:sp>
        <p:nvSpPr>
          <p:cNvPr id="3" name="Content Placeholder 2"/>
          <p:cNvSpPr>
            <a:spLocks noGrp="1"/>
          </p:cNvSpPr>
          <p:nvPr>
            <p:ph idx="1"/>
          </p:nvPr>
        </p:nvSpPr>
        <p:spPr/>
        <p:txBody>
          <a:bodyPr>
            <a:normAutofit lnSpcReduction="10000"/>
          </a:bodyPr>
          <a:lstStyle/>
          <a:p>
            <a:r>
              <a:rPr lang="en-US" dirty="0"/>
              <a:t>Does your department issue advisory opinions?</a:t>
            </a:r>
          </a:p>
          <a:p>
            <a:r>
              <a:rPr lang="en-US" dirty="0"/>
              <a:t>What criteria, if any, govern whether an advisory opinion is issued?</a:t>
            </a:r>
          </a:p>
          <a:p>
            <a:r>
              <a:rPr lang="en-US" dirty="0"/>
              <a:t>Is an advisory opinion binding upon the Department?</a:t>
            </a:r>
          </a:p>
          <a:p>
            <a:r>
              <a:rPr lang="en-US" dirty="0"/>
              <a:t>Are there any time limits limiting advisory opinions?</a:t>
            </a:r>
          </a:p>
          <a:p>
            <a:endParaRPr lang="en-US" dirty="0"/>
          </a:p>
        </p:txBody>
      </p:sp>
      <p:sp>
        <p:nvSpPr>
          <p:cNvPr id="4" name="Slide Number Placeholder 3"/>
          <p:cNvSpPr>
            <a:spLocks noGrp="1"/>
          </p:cNvSpPr>
          <p:nvPr>
            <p:ph type="sldNum" sz="quarter" idx="4"/>
          </p:nvPr>
        </p:nvSpPr>
        <p:spPr/>
        <p:txBody>
          <a:bodyPr/>
          <a:lstStyle/>
          <a:p>
            <a:fld id="{3C85E4B7-8AAA-4BF7-ACE5-468C5234A5DE}" type="slidenum">
              <a:rPr lang="en-US" smtClean="0"/>
              <a:pPr/>
              <a:t>23</a:t>
            </a:fld>
            <a:endParaRPr lang="en-US"/>
          </a:p>
        </p:txBody>
      </p:sp>
    </p:spTree>
    <p:extLst>
      <p:ext uri="{BB962C8B-B14F-4D97-AF65-F5344CB8AC3E}">
        <p14:creationId xmlns:p14="http://schemas.microsoft.com/office/powerpoint/2010/main" val="1937232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Violations and Remedies</a:t>
            </a:r>
          </a:p>
        </p:txBody>
      </p:sp>
      <p:sp>
        <p:nvSpPr>
          <p:cNvPr id="3" name="Content Placeholder 2"/>
          <p:cNvSpPr>
            <a:spLocks noGrp="1"/>
          </p:cNvSpPr>
          <p:nvPr>
            <p:ph idx="1"/>
          </p:nvPr>
        </p:nvSpPr>
        <p:spPr/>
        <p:txBody>
          <a:bodyPr/>
          <a:lstStyle/>
          <a:p>
            <a:r>
              <a:rPr lang="en-US" dirty="0"/>
              <a:t>What are the most common violations of the various TBORs committed by the Department?</a:t>
            </a:r>
          </a:p>
          <a:p>
            <a:r>
              <a:rPr lang="en-US" dirty="0"/>
              <a:t>What are the taxpayer’s rights and remedies for such violations?  </a:t>
            </a:r>
          </a:p>
        </p:txBody>
      </p:sp>
      <p:sp>
        <p:nvSpPr>
          <p:cNvPr id="4" name="Slide Number Placeholder 3"/>
          <p:cNvSpPr>
            <a:spLocks noGrp="1"/>
          </p:cNvSpPr>
          <p:nvPr>
            <p:ph type="sldNum" sz="quarter" idx="4"/>
          </p:nvPr>
        </p:nvSpPr>
        <p:spPr/>
        <p:txBody>
          <a:bodyPr/>
          <a:lstStyle/>
          <a:p>
            <a:fld id="{3C85E4B7-8AAA-4BF7-ACE5-468C5234A5DE}" type="slidenum">
              <a:rPr lang="en-US" smtClean="0"/>
              <a:pPr/>
              <a:t>24</a:t>
            </a:fld>
            <a:endParaRPr lang="en-US"/>
          </a:p>
        </p:txBody>
      </p:sp>
    </p:spTree>
    <p:extLst>
      <p:ext uri="{BB962C8B-B14F-4D97-AF65-F5344CB8AC3E}">
        <p14:creationId xmlns:p14="http://schemas.microsoft.com/office/powerpoint/2010/main" val="2047550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Statute or Administrative Action</a:t>
            </a:r>
          </a:p>
        </p:txBody>
      </p:sp>
      <p:sp>
        <p:nvSpPr>
          <p:cNvPr id="3" name="Content Placeholder 2"/>
          <p:cNvSpPr>
            <a:spLocks noGrp="1"/>
          </p:cNvSpPr>
          <p:nvPr>
            <p:ph idx="1"/>
          </p:nvPr>
        </p:nvSpPr>
        <p:spPr/>
        <p:txBody>
          <a:bodyPr/>
          <a:lstStyle/>
          <a:p>
            <a:r>
              <a:rPr lang="en-US" dirty="0"/>
              <a:t>What is the source of the various TBORs?</a:t>
            </a:r>
          </a:p>
          <a:p>
            <a:r>
              <a:rPr lang="en-US" dirty="0"/>
              <a:t>Does it make any difference?</a:t>
            </a:r>
          </a:p>
          <a:p>
            <a:r>
              <a:rPr lang="en-US" dirty="0"/>
              <a:t>Is there any difference in the enforceability if it is based upon statute or administrative action? </a:t>
            </a:r>
          </a:p>
          <a:p>
            <a:pPr marL="0" indent="0">
              <a:buNone/>
            </a:pPr>
            <a:r>
              <a:rPr lang="en-US" dirty="0"/>
              <a:t>  </a:t>
            </a:r>
          </a:p>
        </p:txBody>
      </p:sp>
      <p:sp>
        <p:nvSpPr>
          <p:cNvPr id="4" name="Slide Number Placeholder 3"/>
          <p:cNvSpPr>
            <a:spLocks noGrp="1"/>
          </p:cNvSpPr>
          <p:nvPr>
            <p:ph type="sldNum" sz="quarter" idx="4"/>
          </p:nvPr>
        </p:nvSpPr>
        <p:spPr/>
        <p:txBody>
          <a:bodyPr/>
          <a:lstStyle/>
          <a:p>
            <a:fld id="{3C85E4B7-8AAA-4BF7-ACE5-468C5234A5DE}" type="slidenum">
              <a:rPr lang="en-US" smtClean="0"/>
              <a:pPr/>
              <a:t>25</a:t>
            </a:fld>
            <a:endParaRPr lang="en-US"/>
          </a:p>
        </p:txBody>
      </p:sp>
    </p:spTree>
    <p:extLst>
      <p:ext uri="{BB962C8B-B14F-4D97-AF65-F5344CB8AC3E}">
        <p14:creationId xmlns:p14="http://schemas.microsoft.com/office/powerpoint/2010/main" val="32087205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of Payments</a:t>
            </a:r>
          </a:p>
        </p:txBody>
      </p:sp>
      <p:sp>
        <p:nvSpPr>
          <p:cNvPr id="3" name="Content Placeholder 2"/>
          <p:cNvSpPr>
            <a:spLocks noGrp="1"/>
          </p:cNvSpPr>
          <p:nvPr>
            <p:ph idx="1"/>
          </p:nvPr>
        </p:nvSpPr>
        <p:spPr/>
        <p:txBody>
          <a:bodyPr/>
          <a:lstStyle/>
          <a:p>
            <a:r>
              <a:rPr lang="en-US" dirty="0"/>
              <a:t>When payments of delinquent taxes are made, what is the priority for application of the payments?</a:t>
            </a:r>
          </a:p>
          <a:p>
            <a:r>
              <a:rPr lang="en-US" dirty="0"/>
              <a:t>What is the authority for this application, statute/regulation/policy?  </a:t>
            </a:r>
          </a:p>
        </p:txBody>
      </p:sp>
      <p:sp>
        <p:nvSpPr>
          <p:cNvPr id="4" name="Slide Number Placeholder 3"/>
          <p:cNvSpPr>
            <a:spLocks noGrp="1"/>
          </p:cNvSpPr>
          <p:nvPr>
            <p:ph type="sldNum" sz="quarter" idx="4"/>
          </p:nvPr>
        </p:nvSpPr>
        <p:spPr/>
        <p:txBody>
          <a:bodyPr/>
          <a:lstStyle/>
          <a:p>
            <a:fld id="{3C85E4B7-8AAA-4BF7-ACE5-468C5234A5DE}" type="slidenum">
              <a:rPr lang="en-US" smtClean="0"/>
              <a:pPr/>
              <a:t>26</a:t>
            </a:fld>
            <a:endParaRPr lang="en-US"/>
          </a:p>
        </p:txBody>
      </p:sp>
    </p:spTree>
    <p:extLst>
      <p:ext uri="{BB962C8B-B14F-4D97-AF65-F5344CB8AC3E}">
        <p14:creationId xmlns:p14="http://schemas.microsoft.com/office/powerpoint/2010/main" val="38566868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and Penalty</a:t>
            </a:r>
          </a:p>
        </p:txBody>
      </p:sp>
      <p:sp>
        <p:nvSpPr>
          <p:cNvPr id="3" name="Content Placeholder 2"/>
          <p:cNvSpPr>
            <a:spLocks noGrp="1"/>
          </p:cNvSpPr>
          <p:nvPr>
            <p:ph idx="1"/>
          </p:nvPr>
        </p:nvSpPr>
        <p:spPr/>
        <p:txBody>
          <a:bodyPr>
            <a:normAutofit/>
          </a:bodyPr>
          <a:lstStyle/>
          <a:p>
            <a:r>
              <a:rPr lang="en-US" dirty="0"/>
              <a:t>Is there any discretion for the assessment of interest?</a:t>
            </a:r>
          </a:p>
          <a:p>
            <a:r>
              <a:rPr lang="en-US" dirty="0"/>
              <a:t>Is there any authority for the abatement of interest?</a:t>
            </a:r>
          </a:p>
          <a:p>
            <a:r>
              <a:rPr lang="en-US" dirty="0"/>
              <a:t>What is the burden of proof to obtain abatement of interest? </a:t>
            </a:r>
          </a:p>
          <a:p>
            <a:r>
              <a:rPr lang="en-US" dirty="0"/>
              <a:t>What is the procedure?</a:t>
            </a:r>
          </a:p>
          <a:p>
            <a:pPr marL="0" indent="0">
              <a:buNone/>
            </a:pPr>
            <a:endParaRPr lang="en-US" dirty="0"/>
          </a:p>
          <a:p>
            <a:endParaRPr lang="en-US" dirty="0"/>
          </a:p>
        </p:txBody>
      </p:sp>
      <p:sp>
        <p:nvSpPr>
          <p:cNvPr id="4" name="Slide Number Placeholder 3"/>
          <p:cNvSpPr>
            <a:spLocks noGrp="1"/>
          </p:cNvSpPr>
          <p:nvPr>
            <p:ph type="sldNum" sz="quarter" idx="4"/>
          </p:nvPr>
        </p:nvSpPr>
        <p:spPr/>
        <p:txBody>
          <a:bodyPr/>
          <a:lstStyle/>
          <a:p>
            <a:fld id="{3C85E4B7-8AAA-4BF7-ACE5-468C5234A5DE}" type="slidenum">
              <a:rPr lang="en-US" smtClean="0"/>
              <a:pPr/>
              <a:t>27</a:t>
            </a:fld>
            <a:endParaRPr lang="en-US"/>
          </a:p>
        </p:txBody>
      </p:sp>
    </p:spTree>
    <p:extLst>
      <p:ext uri="{BB962C8B-B14F-4D97-AF65-F5344CB8AC3E}">
        <p14:creationId xmlns:p14="http://schemas.microsoft.com/office/powerpoint/2010/main" val="16436642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and Penalty</a:t>
            </a:r>
          </a:p>
        </p:txBody>
      </p:sp>
      <p:sp>
        <p:nvSpPr>
          <p:cNvPr id="3" name="Content Placeholder 2"/>
          <p:cNvSpPr>
            <a:spLocks noGrp="1"/>
          </p:cNvSpPr>
          <p:nvPr>
            <p:ph idx="1"/>
          </p:nvPr>
        </p:nvSpPr>
        <p:spPr/>
        <p:txBody>
          <a:bodyPr/>
          <a:lstStyle/>
          <a:p>
            <a:r>
              <a:rPr lang="en-US" dirty="0"/>
              <a:t>Is there any discretion for the assessment of penalty?</a:t>
            </a:r>
          </a:p>
          <a:p>
            <a:r>
              <a:rPr lang="en-US" dirty="0"/>
              <a:t>Is there any authority for the abatement of penalty?</a:t>
            </a:r>
          </a:p>
          <a:p>
            <a:r>
              <a:rPr lang="en-US" dirty="0"/>
              <a:t>What is the burden of proof to obtain abatement of penalty? </a:t>
            </a:r>
          </a:p>
          <a:p>
            <a:r>
              <a:rPr lang="en-US" dirty="0"/>
              <a:t>What is the procedure?</a:t>
            </a:r>
          </a:p>
          <a:p>
            <a:endParaRPr lang="en-US" dirty="0"/>
          </a:p>
        </p:txBody>
      </p:sp>
      <p:sp>
        <p:nvSpPr>
          <p:cNvPr id="4" name="Slide Number Placeholder 3"/>
          <p:cNvSpPr>
            <a:spLocks noGrp="1"/>
          </p:cNvSpPr>
          <p:nvPr>
            <p:ph type="sldNum" sz="quarter" idx="4"/>
          </p:nvPr>
        </p:nvSpPr>
        <p:spPr/>
        <p:txBody>
          <a:bodyPr/>
          <a:lstStyle/>
          <a:p>
            <a:fld id="{3C85E4B7-8AAA-4BF7-ACE5-468C5234A5DE}" type="slidenum">
              <a:rPr lang="en-US" smtClean="0"/>
              <a:pPr/>
              <a:t>28</a:t>
            </a:fld>
            <a:endParaRPr lang="en-US"/>
          </a:p>
        </p:txBody>
      </p:sp>
    </p:spTree>
    <p:extLst>
      <p:ext uri="{BB962C8B-B14F-4D97-AF65-F5344CB8AC3E}">
        <p14:creationId xmlns:p14="http://schemas.microsoft.com/office/powerpoint/2010/main" val="15809329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and Penalty</a:t>
            </a:r>
          </a:p>
        </p:txBody>
      </p:sp>
      <p:sp>
        <p:nvSpPr>
          <p:cNvPr id="3" name="Content Placeholder 2"/>
          <p:cNvSpPr>
            <a:spLocks noGrp="1"/>
          </p:cNvSpPr>
          <p:nvPr>
            <p:ph idx="1"/>
          </p:nvPr>
        </p:nvSpPr>
        <p:spPr/>
        <p:txBody>
          <a:bodyPr/>
          <a:lstStyle/>
          <a:p>
            <a:r>
              <a:rPr lang="en-US" dirty="0"/>
              <a:t>Does the state pay interest on a refund?</a:t>
            </a:r>
          </a:p>
          <a:p>
            <a:r>
              <a:rPr lang="en-US" dirty="0"/>
              <a:t>If yes, what is the authority, statute/regulation/policy?</a:t>
            </a:r>
          </a:p>
          <a:p>
            <a:r>
              <a:rPr lang="en-US" dirty="0"/>
              <a:t>Must it be requested or is it automatically added? </a:t>
            </a:r>
          </a:p>
          <a:p>
            <a:endParaRPr lang="en-US" dirty="0"/>
          </a:p>
        </p:txBody>
      </p:sp>
      <p:sp>
        <p:nvSpPr>
          <p:cNvPr id="4" name="Slide Number Placeholder 3"/>
          <p:cNvSpPr>
            <a:spLocks noGrp="1"/>
          </p:cNvSpPr>
          <p:nvPr>
            <p:ph type="sldNum" sz="quarter" idx="4"/>
          </p:nvPr>
        </p:nvSpPr>
        <p:spPr/>
        <p:txBody>
          <a:bodyPr/>
          <a:lstStyle/>
          <a:p>
            <a:fld id="{3C85E4B7-8AAA-4BF7-ACE5-468C5234A5DE}" type="slidenum">
              <a:rPr lang="en-US" smtClean="0"/>
              <a:pPr/>
              <a:t>29</a:t>
            </a:fld>
            <a:endParaRPr lang="en-US"/>
          </a:p>
        </p:txBody>
      </p:sp>
    </p:spTree>
    <p:extLst>
      <p:ext uri="{BB962C8B-B14F-4D97-AF65-F5344CB8AC3E}">
        <p14:creationId xmlns:p14="http://schemas.microsoft.com/office/powerpoint/2010/main" val="413117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Moderator</a:t>
            </a:r>
          </a:p>
        </p:txBody>
      </p:sp>
      <p:sp>
        <p:nvSpPr>
          <p:cNvPr id="3" name="Content Placeholder 2"/>
          <p:cNvSpPr>
            <a:spLocks noGrp="1"/>
          </p:cNvSpPr>
          <p:nvPr>
            <p:ph idx="1"/>
          </p:nvPr>
        </p:nvSpPr>
        <p:spPr/>
        <p:txBody>
          <a:bodyPr/>
          <a:lstStyle/>
          <a:p>
            <a:pPr marL="0" indent="0" algn="ctr">
              <a:buNone/>
            </a:pPr>
            <a:r>
              <a:rPr lang="en-US" dirty="0"/>
              <a:t>STEWART M. WEINTRAUB, ESQUIRE</a:t>
            </a:r>
          </a:p>
          <a:p>
            <a:pPr marL="0" indent="0" algn="ctr">
              <a:buNone/>
            </a:pPr>
            <a:r>
              <a:rPr lang="en-US" dirty="0"/>
              <a:t>Chamberlain </a:t>
            </a:r>
            <a:r>
              <a:rPr lang="en-US" dirty="0" err="1"/>
              <a:t>Hrdlicka</a:t>
            </a:r>
            <a:endParaRPr lang="en-US" dirty="0"/>
          </a:p>
          <a:p>
            <a:pPr marL="0" indent="0" algn="ctr">
              <a:buNone/>
            </a:pPr>
            <a:r>
              <a:rPr lang="en-US" dirty="0"/>
              <a:t>Suite 570, 300 Conshohocken State Road</a:t>
            </a:r>
          </a:p>
          <a:p>
            <a:pPr marL="0" indent="0" algn="ctr">
              <a:buNone/>
            </a:pPr>
            <a:r>
              <a:rPr lang="en-US" dirty="0"/>
              <a:t>West Conshohocken, PA  19428</a:t>
            </a:r>
          </a:p>
          <a:p>
            <a:pPr marL="0" indent="0" algn="ctr">
              <a:buNone/>
            </a:pPr>
            <a:r>
              <a:rPr lang="en-US" dirty="0"/>
              <a:t>(610) 772-2232</a:t>
            </a:r>
          </a:p>
          <a:p>
            <a:pPr marL="0" indent="0" algn="ctr">
              <a:buNone/>
            </a:pPr>
            <a:r>
              <a:rPr lang="en-US" dirty="0"/>
              <a:t>sweintraub@chamberlainlaw.com </a:t>
            </a:r>
          </a:p>
        </p:txBody>
      </p:sp>
      <p:sp>
        <p:nvSpPr>
          <p:cNvPr id="4" name="Slide Number Placeholder 3"/>
          <p:cNvSpPr>
            <a:spLocks noGrp="1"/>
          </p:cNvSpPr>
          <p:nvPr>
            <p:ph type="sldNum" sz="quarter" idx="4"/>
          </p:nvPr>
        </p:nvSpPr>
        <p:spPr/>
        <p:txBody>
          <a:bodyPr/>
          <a:lstStyle/>
          <a:p>
            <a:fld id="{3C85E4B7-8AAA-4BF7-ACE5-468C5234A5DE}" type="slidenum">
              <a:rPr lang="en-US" smtClean="0"/>
              <a:pPr/>
              <a:t>3</a:t>
            </a:fld>
            <a:endParaRPr lang="en-US"/>
          </a:p>
        </p:txBody>
      </p:sp>
    </p:spTree>
    <p:extLst>
      <p:ext uri="{BB962C8B-B14F-4D97-AF65-F5344CB8AC3E}">
        <p14:creationId xmlns:p14="http://schemas.microsoft.com/office/powerpoint/2010/main" val="27379615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lstStyle/>
          <a:p>
            <a:r>
              <a:rPr lang="en-US" dirty="0"/>
              <a:t>What is not in the TBOR which should be?</a:t>
            </a:r>
          </a:p>
          <a:p>
            <a:r>
              <a:rPr lang="en-US" dirty="0"/>
              <a:t>What is in the TBOR which should not be?</a:t>
            </a:r>
          </a:p>
          <a:p>
            <a:r>
              <a:rPr lang="en-US" dirty="0"/>
              <a:t>What benefits do you see for TBORs past </a:t>
            </a:r>
            <a:r>
              <a:rPr lang="en-US"/>
              <a:t>and future?  </a:t>
            </a:r>
            <a:endParaRPr lang="en-US" dirty="0"/>
          </a:p>
        </p:txBody>
      </p:sp>
      <p:sp>
        <p:nvSpPr>
          <p:cNvPr id="4" name="Slide Number Placeholder 3"/>
          <p:cNvSpPr>
            <a:spLocks noGrp="1"/>
          </p:cNvSpPr>
          <p:nvPr>
            <p:ph type="sldNum" sz="quarter" idx="4"/>
          </p:nvPr>
        </p:nvSpPr>
        <p:spPr/>
        <p:txBody>
          <a:bodyPr/>
          <a:lstStyle/>
          <a:p>
            <a:fld id="{3C85E4B7-8AAA-4BF7-ACE5-468C5234A5DE}" type="slidenum">
              <a:rPr lang="en-US" smtClean="0"/>
              <a:pPr/>
              <a:t>30</a:t>
            </a:fld>
            <a:endParaRPr lang="en-US"/>
          </a:p>
        </p:txBody>
      </p:sp>
    </p:spTree>
    <p:extLst>
      <p:ext uri="{BB962C8B-B14F-4D97-AF65-F5344CB8AC3E}">
        <p14:creationId xmlns:p14="http://schemas.microsoft.com/office/powerpoint/2010/main" val="1453837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pPr algn="ctr"/>
            <a:r>
              <a:rPr lang="en-US" sz="6000" b="1" dirty="0">
                <a:solidFill>
                  <a:schemeClr val="tx1"/>
                </a:solidFill>
              </a:rPr>
              <a:t>QUESTIONS?????</a:t>
            </a:r>
          </a:p>
        </p:txBody>
      </p:sp>
      <p:sp>
        <p:nvSpPr>
          <p:cNvPr id="4" name="Slide Number Placeholder 3"/>
          <p:cNvSpPr>
            <a:spLocks noGrp="1"/>
          </p:cNvSpPr>
          <p:nvPr>
            <p:ph type="sldNum" sz="quarter" idx="4"/>
          </p:nvPr>
        </p:nvSpPr>
        <p:spPr>
          <a:xfrm>
            <a:off x="3886200" y="6248400"/>
            <a:ext cx="2133600" cy="288925"/>
          </a:xfrm>
        </p:spPr>
        <p:txBody>
          <a:bodyPr/>
          <a:lstStyle/>
          <a:p>
            <a:fld id="{3C85E4B7-8AAA-4BF7-ACE5-468C5234A5DE}" type="slidenum">
              <a:rPr lang="en-US" smtClean="0"/>
              <a:pPr/>
              <a:t>31</a:t>
            </a:fld>
            <a:endParaRPr lang="en-US"/>
          </a:p>
        </p:txBody>
      </p:sp>
    </p:spTree>
    <p:extLst>
      <p:ext uri="{BB962C8B-B14F-4D97-AF65-F5344CB8AC3E}">
        <p14:creationId xmlns:p14="http://schemas.microsoft.com/office/powerpoint/2010/main" val="4180927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Panelist</a:t>
            </a:r>
            <a:endParaRPr lang="en-US" dirty="0"/>
          </a:p>
        </p:txBody>
      </p:sp>
      <p:sp>
        <p:nvSpPr>
          <p:cNvPr id="4" name="Slide Number Placeholder 3"/>
          <p:cNvSpPr>
            <a:spLocks noGrp="1"/>
          </p:cNvSpPr>
          <p:nvPr>
            <p:ph type="sldNum" sz="quarter" idx="4"/>
          </p:nvPr>
        </p:nvSpPr>
        <p:spPr/>
        <p:txBody>
          <a:bodyPr/>
          <a:lstStyle/>
          <a:p>
            <a:fld id="{3C85E4B7-8AAA-4BF7-ACE5-468C5234A5DE}" type="slidenum">
              <a:rPr lang="en-US" smtClean="0"/>
              <a:pPr/>
              <a:t>4</a:t>
            </a:fld>
            <a:endParaRPr lang="en-US"/>
          </a:p>
        </p:txBody>
      </p:sp>
      <p:sp>
        <p:nvSpPr>
          <p:cNvPr id="10" name="Content Placeholder 9"/>
          <p:cNvSpPr>
            <a:spLocks noGrp="1"/>
          </p:cNvSpPr>
          <p:nvPr>
            <p:ph idx="1"/>
          </p:nvPr>
        </p:nvSpPr>
        <p:spPr/>
        <p:txBody>
          <a:bodyPr/>
          <a:lstStyle/>
          <a:p>
            <a:pPr marL="0" indent="0" algn="ctr">
              <a:buNone/>
            </a:pPr>
            <a:r>
              <a:rPr lang="en-US" dirty="0"/>
              <a:t>PETER L. FABER, ESQUIRE</a:t>
            </a:r>
          </a:p>
          <a:p>
            <a:pPr marL="0" indent="0" algn="ctr">
              <a:buNone/>
            </a:pPr>
            <a:r>
              <a:rPr lang="en-US" dirty="0"/>
              <a:t>McDermott Will &amp; Emery</a:t>
            </a:r>
          </a:p>
          <a:p>
            <a:pPr marL="0" indent="0" algn="ctr">
              <a:buNone/>
            </a:pPr>
            <a:r>
              <a:rPr lang="en-US" dirty="0"/>
              <a:t>340 Madison Avenue </a:t>
            </a:r>
          </a:p>
          <a:p>
            <a:pPr marL="0" indent="0" algn="ctr">
              <a:buNone/>
            </a:pPr>
            <a:r>
              <a:rPr lang="en-US" dirty="0"/>
              <a:t>New York, N.Y.  10173</a:t>
            </a:r>
          </a:p>
          <a:p>
            <a:pPr marL="0" indent="0" algn="ctr">
              <a:buNone/>
            </a:pPr>
            <a:r>
              <a:rPr lang="en-US" dirty="0"/>
              <a:t>(212) 547-5585</a:t>
            </a:r>
          </a:p>
          <a:p>
            <a:pPr marL="0" indent="0" algn="ctr">
              <a:buNone/>
            </a:pPr>
            <a:r>
              <a:rPr lang="en-US" dirty="0"/>
              <a:t>pfaber@mwe.com</a:t>
            </a:r>
          </a:p>
        </p:txBody>
      </p:sp>
    </p:spTree>
    <p:extLst>
      <p:ext uri="{BB962C8B-B14F-4D97-AF65-F5344CB8AC3E}">
        <p14:creationId xmlns:p14="http://schemas.microsoft.com/office/powerpoint/2010/main" val="800976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Panelist</a:t>
            </a:r>
          </a:p>
        </p:txBody>
      </p:sp>
      <p:sp>
        <p:nvSpPr>
          <p:cNvPr id="3" name="Content Placeholder 2"/>
          <p:cNvSpPr>
            <a:spLocks noGrp="1"/>
          </p:cNvSpPr>
          <p:nvPr>
            <p:ph idx="1"/>
          </p:nvPr>
        </p:nvSpPr>
        <p:spPr/>
        <p:txBody>
          <a:bodyPr/>
          <a:lstStyle/>
          <a:p>
            <a:pPr marL="0" indent="0" algn="ctr">
              <a:buNone/>
            </a:pPr>
            <a:r>
              <a:rPr lang="en-US" dirty="0"/>
              <a:t>THOMAS J. GOHSLER, ESQUIRE</a:t>
            </a:r>
          </a:p>
          <a:p>
            <a:pPr marL="0" indent="0" algn="ctr">
              <a:buNone/>
            </a:pPr>
            <a:r>
              <a:rPr lang="en-US" dirty="0"/>
              <a:t>Acting Chief Counsel </a:t>
            </a:r>
          </a:p>
          <a:p>
            <a:pPr marL="0" indent="0" algn="ctr">
              <a:buNone/>
            </a:pPr>
            <a:r>
              <a:rPr lang="en-US" dirty="0"/>
              <a:t>PA Department of Revenue, Office of Chief Counsel</a:t>
            </a:r>
          </a:p>
          <a:p>
            <a:pPr marL="0" indent="0" algn="ctr">
              <a:buNone/>
            </a:pPr>
            <a:r>
              <a:rPr lang="en-US" dirty="0"/>
              <a:t>Dept. 281061 | Harrisburg, PA 17128-1061 </a:t>
            </a:r>
          </a:p>
          <a:p>
            <a:pPr marL="0" indent="0" algn="ctr">
              <a:buNone/>
            </a:pPr>
            <a:r>
              <a:rPr lang="en-US" dirty="0"/>
              <a:t>(717) 783 7539</a:t>
            </a:r>
          </a:p>
          <a:p>
            <a:pPr marL="0" indent="0" algn="ctr">
              <a:buNone/>
            </a:pPr>
            <a:r>
              <a:rPr lang="en-US" dirty="0"/>
              <a:t>tgohsler@pa.gov </a:t>
            </a:r>
          </a:p>
        </p:txBody>
      </p:sp>
      <p:sp>
        <p:nvSpPr>
          <p:cNvPr id="4" name="Slide Number Placeholder 3"/>
          <p:cNvSpPr>
            <a:spLocks noGrp="1"/>
          </p:cNvSpPr>
          <p:nvPr>
            <p:ph type="sldNum" sz="quarter" idx="4"/>
          </p:nvPr>
        </p:nvSpPr>
        <p:spPr/>
        <p:txBody>
          <a:bodyPr/>
          <a:lstStyle/>
          <a:p>
            <a:fld id="{3C85E4B7-8AAA-4BF7-ACE5-468C5234A5DE}" type="slidenum">
              <a:rPr lang="en-US" smtClean="0"/>
              <a:pPr/>
              <a:t>5</a:t>
            </a:fld>
            <a:endParaRPr lang="en-US"/>
          </a:p>
        </p:txBody>
      </p:sp>
    </p:spTree>
    <p:extLst>
      <p:ext uri="{BB962C8B-B14F-4D97-AF65-F5344CB8AC3E}">
        <p14:creationId xmlns:p14="http://schemas.microsoft.com/office/powerpoint/2010/main" val="3868567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Panelist</a:t>
            </a:r>
          </a:p>
        </p:txBody>
      </p:sp>
      <p:sp>
        <p:nvSpPr>
          <p:cNvPr id="3" name="Content Placeholder 2"/>
          <p:cNvSpPr>
            <a:spLocks noGrp="1"/>
          </p:cNvSpPr>
          <p:nvPr>
            <p:ph idx="1"/>
          </p:nvPr>
        </p:nvSpPr>
        <p:spPr/>
        <p:txBody>
          <a:bodyPr/>
          <a:lstStyle/>
          <a:p>
            <a:pPr marL="0" indent="0" algn="ctr">
              <a:buNone/>
            </a:pPr>
            <a:r>
              <a:rPr lang="en-US" dirty="0"/>
              <a:t>CATHERINE M. MARTIN, ESQUIRE</a:t>
            </a:r>
            <a:br>
              <a:rPr lang="en-US" dirty="0"/>
            </a:br>
            <a:r>
              <a:rPr lang="en-US" dirty="0"/>
              <a:t>Staff Attorney</a:t>
            </a:r>
            <a:br>
              <a:rPr lang="en-US" dirty="0"/>
            </a:br>
            <a:r>
              <a:rPr lang="en-US" dirty="0"/>
              <a:t>Tax Team Co-Director</a:t>
            </a:r>
            <a:br>
              <a:rPr lang="en-US" dirty="0"/>
            </a:br>
            <a:r>
              <a:rPr lang="en-US" dirty="0"/>
              <a:t>Community Legal Services of Philadelphia</a:t>
            </a:r>
            <a:br>
              <a:rPr lang="en-US" dirty="0"/>
            </a:br>
            <a:r>
              <a:rPr lang="en-US" dirty="0"/>
              <a:t>(215) 227-2404</a:t>
            </a:r>
            <a:br>
              <a:rPr lang="en-US" dirty="0"/>
            </a:br>
            <a:r>
              <a:rPr lang="en-US" u="sng" dirty="0">
                <a:hlinkClick r:id="rId2"/>
              </a:rPr>
              <a:t>cmartin@clsphila.org</a:t>
            </a:r>
            <a:endParaRPr lang="en-US" dirty="0"/>
          </a:p>
        </p:txBody>
      </p:sp>
      <p:sp>
        <p:nvSpPr>
          <p:cNvPr id="4" name="Slide Number Placeholder 3"/>
          <p:cNvSpPr>
            <a:spLocks noGrp="1"/>
          </p:cNvSpPr>
          <p:nvPr>
            <p:ph type="sldNum" sz="quarter" idx="4"/>
          </p:nvPr>
        </p:nvSpPr>
        <p:spPr/>
        <p:txBody>
          <a:bodyPr/>
          <a:lstStyle/>
          <a:p>
            <a:fld id="{3C85E4B7-8AAA-4BF7-ACE5-468C5234A5DE}" type="slidenum">
              <a:rPr lang="en-US" smtClean="0"/>
              <a:pPr/>
              <a:t>6</a:t>
            </a:fld>
            <a:endParaRPr lang="en-US"/>
          </a:p>
        </p:txBody>
      </p:sp>
    </p:spTree>
    <p:extLst>
      <p:ext uri="{BB962C8B-B14F-4D97-AF65-F5344CB8AC3E}">
        <p14:creationId xmlns:p14="http://schemas.microsoft.com/office/powerpoint/2010/main" val="2886819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Panelist</a:t>
            </a:r>
          </a:p>
        </p:txBody>
      </p:sp>
      <p:sp>
        <p:nvSpPr>
          <p:cNvPr id="3" name="Content Placeholder 2"/>
          <p:cNvSpPr>
            <a:spLocks noGrp="1"/>
          </p:cNvSpPr>
          <p:nvPr>
            <p:ph idx="1"/>
          </p:nvPr>
        </p:nvSpPr>
        <p:spPr/>
        <p:txBody>
          <a:bodyPr/>
          <a:lstStyle/>
          <a:p>
            <a:pPr marL="0" indent="0" algn="ctr">
              <a:buNone/>
            </a:pPr>
            <a:r>
              <a:rPr lang="en-US" dirty="0"/>
              <a:t>MARLENE BARNHART</a:t>
            </a:r>
          </a:p>
          <a:p>
            <a:pPr marL="0" indent="0" algn="ctr">
              <a:buNone/>
            </a:pPr>
            <a:r>
              <a:rPr lang="en-US" dirty="0"/>
              <a:t>Chief</a:t>
            </a:r>
          </a:p>
          <a:p>
            <a:pPr marL="0" indent="0" algn="ctr">
              <a:buNone/>
            </a:pPr>
            <a:r>
              <a:rPr lang="en-US" dirty="0"/>
              <a:t>New Jersey Department of the Treasury   </a:t>
            </a:r>
          </a:p>
          <a:p>
            <a:pPr marL="0" indent="0" algn="ctr">
              <a:buNone/>
            </a:pPr>
            <a:r>
              <a:rPr lang="en-US" dirty="0"/>
              <a:t>Office of Counsel Services</a:t>
            </a:r>
          </a:p>
          <a:p>
            <a:pPr marL="0" indent="0" algn="ctr">
              <a:buNone/>
            </a:pPr>
            <a:r>
              <a:rPr lang="en-US" dirty="0"/>
              <a:t>Conference &amp; Appeals Branch</a:t>
            </a:r>
          </a:p>
          <a:p>
            <a:pPr marL="0" indent="0" algn="ctr">
              <a:buNone/>
            </a:pPr>
            <a:r>
              <a:rPr lang="en-US" dirty="0"/>
              <a:t>(609) 588-7175</a:t>
            </a:r>
          </a:p>
          <a:p>
            <a:pPr marL="0" indent="0" algn="ctr">
              <a:buNone/>
            </a:pPr>
            <a:r>
              <a:rPr lang="en-US" dirty="0"/>
              <a:t>Marlene.Barnhart@treas.nj.gov</a:t>
            </a:r>
          </a:p>
          <a:p>
            <a:endParaRPr lang="en-US" dirty="0"/>
          </a:p>
        </p:txBody>
      </p:sp>
      <p:sp>
        <p:nvSpPr>
          <p:cNvPr id="4" name="Slide Number Placeholder 3"/>
          <p:cNvSpPr>
            <a:spLocks noGrp="1"/>
          </p:cNvSpPr>
          <p:nvPr>
            <p:ph type="sldNum" sz="quarter" idx="4"/>
          </p:nvPr>
        </p:nvSpPr>
        <p:spPr/>
        <p:txBody>
          <a:bodyPr/>
          <a:lstStyle/>
          <a:p>
            <a:fld id="{3C85E4B7-8AAA-4BF7-ACE5-468C5234A5DE}" type="slidenum">
              <a:rPr lang="en-US" smtClean="0"/>
              <a:pPr/>
              <a:t>7</a:t>
            </a:fld>
            <a:endParaRPr lang="en-US"/>
          </a:p>
        </p:txBody>
      </p:sp>
    </p:spTree>
    <p:extLst>
      <p:ext uri="{BB962C8B-B14F-4D97-AF65-F5344CB8AC3E}">
        <p14:creationId xmlns:p14="http://schemas.microsoft.com/office/powerpoint/2010/main" val="2200408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Panelist</a:t>
            </a:r>
          </a:p>
        </p:txBody>
      </p:sp>
      <p:sp>
        <p:nvSpPr>
          <p:cNvPr id="3" name="Content Placeholder 2"/>
          <p:cNvSpPr>
            <a:spLocks noGrp="1"/>
          </p:cNvSpPr>
          <p:nvPr>
            <p:ph idx="1"/>
          </p:nvPr>
        </p:nvSpPr>
        <p:spPr/>
        <p:txBody>
          <a:bodyPr>
            <a:normAutofit fontScale="92500" lnSpcReduction="20000"/>
          </a:bodyPr>
          <a:lstStyle/>
          <a:p>
            <a:pPr marL="0" indent="0" algn="ctr">
              <a:buNone/>
            </a:pPr>
            <a:r>
              <a:rPr lang="en-US" sz="3500" dirty="0"/>
              <a:t>EUNKYONG CHOI, ESQUIRE</a:t>
            </a:r>
          </a:p>
          <a:p>
            <a:pPr marL="0" indent="0" algn="ctr">
              <a:buNone/>
            </a:pPr>
            <a:r>
              <a:rPr lang="en-US" sz="3500" dirty="0"/>
              <a:t>NYC Taxpayer Advocate</a:t>
            </a:r>
          </a:p>
          <a:p>
            <a:pPr marL="0" indent="0" algn="ctr">
              <a:buNone/>
            </a:pPr>
            <a:r>
              <a:rPr lang="en-US" sz="3500" dirty="0"/>
              <a:t>The Office of the Taxpayer Advocate</a:t>
            </a:r>
          </a:p>
          <a:p>
            <a:pPr marL="0" indent="0" algn="ctr">
              <a:buNone/>
            </a:pPr>
            <a:r>
              <a:rPr lang="en-US" sz="3500" dirty="0"/>
              <a:t>New York City Department of Finance</a:t>
            </a:r>
          </a:p>
          <a:p>
            <a:pPr marL="0" indent="0" algn="ctr">
              <a:buNone/>
            </a:pPr>
            <a:r>
              <a:rPr lang="en-US" sz="3500" dirty="0"/>
              <a:t>253 Broadway, 6th Floor</a:t>
            </a:r>
          </a:p>
          <a:p>
            <a:pPr marL="0" indent="0" algn="ctr">
              <a:buNone/>
            </a:pPr>
            <a:r>
              <a:rPr lang="en-US" sz="3500" dirty="0"/>
              <a:t>New York, NY 10007</a:t>
            </a:r>
          </a:p>
          <a:p>
            <a:pPr marL="0" indent="0" algn="ctr">
              <a:buNone/>
            </a:pPr>
            <a:r>
              <a:rPr lang="en-US" sz="3500" dirty="0"/>
              <a:t>(212) 312-6575 </a:t>
            </a:r>
          </a:p>
          <a:p>
            <a:pPr marL="0" indent="0" algn="ctr">
              <a:buNone/>
            </a:pPr>
            <a:r>
              <a:rPr lang="en-US" sz="3500" u="sng" dirty="0">
                <a:hlinkClick r:id="rId2"/>
              </a:rPr>
              <a:t>ChoiE@finance.nyc.gov</a:t>
            </a:r>
            <a:endParaRPr lang="en-US" sz="3500" dirty="0"/>
          </a:p>
          <a:p>
            <a:endParaRPr lang="en-US" dirty="0"/>
          </a:p>
        </p:txBody>
      </p:sp>
      <p:sp>
        <p:nvSpPr>
          <p:cNvPr id="4" name="Slide Number Placeholder 3"/>
          <p:cNvSpPr>
            <a:spLocks noGrp="1"/>
          </p:cNvSpPr>
          <p:nvPr>
            <p:ph type="sldNum" sz="quarter" idx="4"/>
          </p:nvPr>
        </p:nvSpPr>
        <p:spPr/>
        <p:txBody>
          <a:bodyPr/>
          <a:lstStyle/>
          <a:p>
            <a:fld id="{3C85E4B7-8AAA-4BF7-ACE5-468C5234A5DE}" type="slidenum">
              <a:rPr lang="en-US" smtClean="0"/>
              <a:pPr/>
              <a:t>8</a:t>
            </a:fld>
            <a:endParaRPr lang="en-US"/>
          </a:p>
        </p:txBody>
      </p:sp>
    </p:spTree>
    <p:extLst>
      <p:ext uri="{BB962C8B-B14F-4D97-AF65-F5344CB8AC3E}">
        <p14:creationId xmlns:p14="http://schemas.microsoft.com/office/powerpoint/2010/main" val="2688322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normAutofit lnSpcReduction="10000"/>
          </a:bodyPr>
          <a:lstStyle/>
          <a:p>
            <a:r>
              <a:rPr lang="en-US" dirty="0"/>
              <a:t>Privacy/Confidentiality</a:t>
            </a:r>
          </a:p>
          <a:p>
            <a:r>
              <a:rPr lang="en-US" dirty="0"/>
              <a:t>Equitable Powers</a:t>
            </a:r>
          </a:p>
          <a:p>
            <a:r>
              <a:rPr lang="en-US" dirty="0"/>
              <a:t>Right to Meet with Department Representative </a:t>
            </a:r>
          </a:p>
          <a:p>
            <a:r>
              <a:rPr lang="en-US" dirty="0"/>
              <a:t>What Must a Department Provide to a Taxpayer</a:t>
            </a:r>
          </a:p>
          <a:p>
            <a:r>
              <a:rPr lang="en-US" dirty="0"/>
              <a:t>Power and Independence of the Taxpayer Advocate </a:t>
            </a:r>
          </a:p>
        </p:txBody>
      </p:sp>
      <p:sp>
        <p:nvSpPr>
          <p:cNvPr id="4" name="Slide Number Placeholder 3"/>
          <p:cNvSpPr>
            <a:spLocks noGrp="1"/>
          </p:cNvSpPr>
          <p:nvPr>
            <p:ph type="sldNum" sz="quarter" idx="4"/>
          </p:nvPr>
        </p:nvSpPr>
        <p:spPr/>
        <p:txBody>
          <a:bodyPr/>
          <a:lstStyle/>
          <a:p>
            <a:fld id="{3C85E4B7-8AAA-4BF7-ACE5-468C5234A5DE}" type="slidenum">
              <a:rPr lang="en-US" smtClean="0"/>
              <a:pPr/>
              <a:t>9</a:t>
            </a:fld>
            <a:endParaRPr lang="en-US"/>
          </a:p>
        </p:txBody>
      </p:sp>
    </p:spTree>
    <p:extLst>
      <p:ext uri="{BB962C8B-B14F-4D97-AF65-F5344CB8AC3E}">
        <p14:creationId xmlns:p14="http://schemas.microsoft.com/office/powerpoint/2010/main" val="12116069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8.0&quot;&gt;&lt;object type=&quot;1&quot; unique_id=&quot;10001&quot;&gt;&lt;object type=&quot;8&quot; unique_id=&quot;10017&quot;&gt;&lt;/object&gt;&lt;object type=&quot;2&quot; unique_id=&quot;10018&quot;&gt;&lt;object type=&quot;3&quot; unique_id=&quot;10019&quot;&gt;&lt;property id=&quot;20148&quot; value=&quot;5&quot;/&gt;&lt;property id=&quot;20300&quot; value=&quot;Slide 1 - &amp;quot;2017 Tax Reform&amp;quot;&quot;/&gt;&lt;property id=&quot;20307&quot; value=&quot;264&quot;/&gt;&lt;/object&gt;&lt;object type=&quot;3&quot; unique_id=&quot;10020&quot;&gt;&lt;property id=&quot;20148&quot; value=&quot;5&quot;/&gt;&lt;property id=&quot;20300&quot; value=&quot;Slide 2 - &amp;quot;Layout Bullet Points&amp;quot;&quot;/&gt;&lt;property id=&quot;20307&quot; value=&quot;259&quot;/&gt;&lt;/object&gt;&lt;object type=&quot;3&quot; unique_id=&quot;10021&quot;&gt;&lt;property id=&quot;20148&quot; value=&quot;5&quot;/&gt;&lt;property id=&quot;20300&quot; value=&quot;Slide 3 - &amp;quot;Layout for pictures with text&amp;quot;&quot;/&gt;&lt;property id=&quot;20307&quot; value=&quot;263&quot;/&gt;&lt;/object&gt;&lt;object type=&quot;3&quot; unique_id=&quot;10022&quot;&gt;&lt;property id=&quot;20148&quot; value=&quot;5&quot;/&gt;&lt;property id=&quot;20300&quot; value=&quot;Slide 4 - &amp;quot;Layout for Charts&amp;quot;&quot;/&gt;&lt;property id=&quot;20307&quot; value=&quot;260&quot;/&gt;&lt;/object&gt;&lt;object type=&quot;3&quot; unique_id=&quot;10023&quot;&gt;&lt;property id=&quot;20148&quot; value=&quot;5&quot;/&gt;&lt;property id=&quot;20300&quot; value=&quot;Slide 5 - &amp;quot;Table with Picture Layout&amp;quot;&quot;/&gt;&lt;property id=&quot;20307&quot; value=&quot;261&quot;/&gt;&lt;/object&gt;&lt;object type=&quot;3&quot; unique_id=&quot;10024&quot;&gt;&lt;property id=&quot;20148&quot; value=&quot;5&quot;/&gt;&lt;property id=&quot;20300&quot; value=&quot;Slide 6 - &amp;quot;New Section Layout&amp;quot;&quot;/&gt;&lt;property id=&quot;20307&quot; value=&quot;262&quot;/&gt;&lt;/object&gt;&lt;object type=&quot;3&quot; unique_id=&quot;10140&quot;&gt;&lt;property id=&quot;20148&quot; value=&quot;5&quot;/&gt;&lt;property id=&quot;20300&quot; value=&quot;Slide 7 - &amp;quot;Comparison Layout&amp;quot;&quot;/&gt;&lt;property id=&quot;20307&quot; value=&quot;265&quot;/&gt;&lt;/object&gt;&lt;object type=&quot;3&quot; unique_id=&quot;10141&quot;&gt;&lt;property id=&quot;20148&quot; value=&quot;5&quot;/&gt;&lt;property id=&quot;20300&quot; value=&quot;Slide 8 - &amp;quot;Title and Content Layout&amp;quot;&quot;/&gt;&lt;property id=&quot;20307&quot; value=&quot;266&quot;/&gt;&lt;/object&gt;&lt;/object&gt;&lt;/object&gt;&lt;/database&gt;"/>
  <p:tag name="SECTOMILLISECCONVERTED" val="1"/>
</p:tagLst>
</file>

<file path=ppt/theme/theme1.xml><?xml version="1.0" encoding="utf-8"?>
<a:theme xmlns:a="http://schemas.openxmlformats.org/drawingml/2006/main" name="CH PowerPoint">
  <a:themeElements>
    <a:clrScheme name="Chamberlain Branding">
      <a:dk1>
        <a:sysClr val="windowText" lastClr="000000"/>
      </a:dk1>
      <a:lt1>
        <a:sysClr val="window" lastClr="FFFFFF"/>
      </a:lt1>
      <a:dk2>
        <a:srgbClr val="1F497D"/>
      </a:dk2>
      <a:lt2>
        <a:srgbClr val="EEECE1"/>
      </a:lt2>
      <a:accent1>
        <a:srgbClr val="B42128"/>
      </a:accent1>
      <a:accent2>
        <a:srgbClr val="CCC0B8"/>
      </a:accent2>
      <a:accent3>
        <a:srgbClr val="808285"/>
      </a:accent3>
      <a:accent4>
        <a:srgbClr val="02091C"/>
      </a:accent4>
      <a:accent5>
        <a:srgbClr val="6F1200"/>
      </a:accent5>
      <a:accent6>
        <a:srgbClr val="004712"/>
      </a:accent6>
      <a:hlink>
        <a:srgbClr val="B42128"/>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1010</Words>
  <Application>Microsoft Macintosh PowerPoint</Application>
  <PresentationFormat>On-screen Show (4:3)</PresentationFormat>
  <Paragraphs>183</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Times New Roman</vt:lpstr>
      <vt:lpstr>CH PowerPoint</vt:lpstr>
      <vt:lpstr>TEMPLE TBOR SYMPOSIUM</vt:lpstr>
      <vt:lpstr>PowerPoint Presentation</vt:lpstr>
      <vt:lpstr>Moderator</vt:lpstr>
      <vt:lpstr>Panelist</vt:lpstr>
      <vt:lpstr>Panelist</vt:lpstr>
      <vt:lpstr>Panelist</vt:lpstr>
      <vt:lpstr>Panelist</vt:lpstr>
      <vt:lpstr>Panelist</vt:lpstr>
      <vt:lpstr>Agenda</vt:lpstr>
      <vt:lpstr>Agenda (continued)</vt:lpstr>
      <vt:lpstr>Agenda (continued)</vt:lpstr>
      <vt:lpstr>Citations </vt:lpstr>
      <vt:lpstr>Citations</vt:lpstr>
      <vt:lpstr>Citations</vt:lpstr>
      <vt:lpstr>Privacy/Confidentiality</vt:lpstr>
      <vt:lpstr>Equitable Powers</vt:lpstr>
      <vt:lpstr>Right to Meet with the Department</vt:lpstr>
      <vt:lpstr>Access to Department Documents</vt:lpstr>
      <vt:lpstr>Access to Department Documents</vt:lpstr>
      <vt:lpstr>Taxpayer Advocate</vt:lpstr>
      <vt:lpstr>Taxpayer Advocate</vt:lpstr>
      <vt:lpstr>Administrative Decision Precedential</vt:lpstr>
      <vt:lpstr>Advisory Opinions</vt:lpstr>
      <vt:lpstr>Violations and Remedies</vt:lpstr>
      <vt:lpstr>Statute or Administrative Action</vt:lpstr>
      <vt:lpstr>Application of Payments</vt:lpstr>
      <vt:lpstr>Interest and Penalty</vt:lpstr>
      <vt:lpstr>Interest and Penalty</vt:lpstr>
      <vt:lpstr>Interest and Penalty</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TEMPLE TBOR SYMPOSIUM</dc:title>
  <cp:lastModifiedBy>Andrea</cp:lastModifiedBy>
  <cp:revision>1</cp:revision>
  <dcterms:modified xsi:type="dcterms:W3CDTF">2018-10-26T09:34:00Z</dcterms:modified>
</cp:coreProperties>
</file>