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23"/>
  </p:notesMasterIdLst>
  <p:sldIdLst>
    <p:sldId id="275" r:id="rId2"/>
    <p:sldId id="476" r:id="rId3"/>
    <p:sldId id="482" r:id="rId4"/>
    <p:sldId id="481" r:id="rId5"/>
    <p:sldId id="483" r:id="rId6"/>
    <p:sldId id="463" r:id="rId7"/>
    <p:sldId id="469" r:id="rId8"/>
    <p:sldId id="484" r:id="rId9"/>
    <p:sldId id="464" r:id="rId10"/>
    <p:sldId id="475" r:id="rId11"/>
    <p:sldId id="468" r:id="rId12"/>
    <p:sldId id="485" r:id="rId13"/>
    <p:sldId id="477" r:id="rId14"/>
    <p:sldId id="478" r:id="rId15"/>
    <p:sldId id="480" r:id="rId16"/>
    <p:sldId id="479" r:id="rId17"/>
    <p:sldId id="465" r:id="rId18"/>
    <p:sldId id="473" r:id="rId19"/>
    <p:sldId id="487" r:id="rId20"/>
    <p:sldId id="488" r:id="rId21"/>
    <p:sldId id="41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0000"/>
    <a:srgbClr val="FFEFEF"/>
    <a:srgbClr val="FFDDDD"/>
    <a:srgbClr val="FEFECA"/>
    <a:srgbClr val="F5FDCB"/>
    <a:srgbClr val="D60000"/>
    <a:srgbClr val="FAA906"/>
    <a:srgbClr val="FFC305"/>
    <a:srgbClr val="43661C"/>
    <a:srgbClr val="F9FA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41" autoAdjust="0"/>
    <p:restoredTop sz="94629"/>
  </p:normalViewPr>
  <p:slideViewPr>
    <p:cSldViewPr>
      <p:cViewPr varScale="1">
        <p:scale>
          <a:sx n="108" d="100"/>
          <a:sy n="108" d="100"/>
        </p:scale>
        <p:origin x="1456" y="184"/>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AF1B2-5902-47AE-8A93-DCD555E3691C}" type="datetimeFigureOut">
              <a:rPr lang="en-US" smtClean="0"/>
              <a:t>10/26/18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09B2AD-C050-4651-B3DB-717E5A716748}" type="slidenum">
              <a:rPr lang="en-US" smtClean="0"/>
              <a:t>‹#›</a:t>
            </a:fld>
            <a:endParaRPr lang="en-US"/>
          </a:p>
        </p:txBody>
      </p:sp>
    </p:spTree>
    <p:extLst>
      <p:ext uri="{BB962C8B-B14F-4D97-AF65-F5344CB8AC3E}">
        <p14:creationId xmlns:p14="http://schemas.microsoft.com/office/powerpoint/2010/main" val="979561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52085795-3668-4C62-B6B5-50F06DEA0BD1}" type="datetime1">
              <a:rPr lang="en-US" smtClean="0"/>
              <a:t>10/26/18</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CB7C3A9C-0781-454C-9013-92C74BBDEEA4}"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1628D78-6713-4FFF-A989-A65D9FBFAC9A}" type="datetime1">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C3A9C-0781-454C-9013-92C74BBDEEA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0A47B81-299D-4047-A484-652FC725A2CA}" type="datetime1">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C3A9C-0781-454C-9013-92C74BBDEEA4}"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B720FEBD-2B67-418D-A219-75F2B2248196}" type="datetime1">
              <a:rPr lang="en-US" smtClean="0"/>
              <a:t>10/26/18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7C3A9C-0781-454C-9013-92C74BBDEEA4}"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166B7DCA-AC2B-4903-BB34-9FD15C64A636}" type="datetime1">
              <a:rPr lang="en-US" smtClean="0"/>
              <a:t>10/26/18</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CB7C3A9C-0781-454C-9013-92C74BBDEEA4}"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91703219-D635-4701-88AF-6E7E9A4AF7FE}" type="datetime1">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C3A9C-0781-454C-9013-92C74BBDEEA4}"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DBC9AFF3-DE31-4E28-8995-6F7D48839629}" type="datetime1">
              <a:rPr lang="en-US" smtClean="0"/>
              <a:t>10/26/18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7C3A9C-0781-454C-9013-92C74BBDEEA4}"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C316C8A-125C-46F1-8484-24B15C91A0A4}" type="datetime1">
              <a:rPr lang="en-US" smtClean="0"/>
              <a:t>10/26/18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7C3A9C-0781-454C-9013-92C74BBDEEA4}"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D39060-123D-4410-BC5A-751434C191B2}" type="datetime1">
              <a:rPr lang="en-US" smtClean="0"/>
              <a:t>10/26/18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7C3A9C-0781-454C-9013-92C74BBDEEA4}"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833801C-C63D-46E8-83B6-F0F913D6AE7A}" type="datetime1">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C3A9C-0781-454C-9013-92C74BBDEEA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88D79EA-3380-4A7A-A75D-7C31C2A76E8E}" type="datetime1">
              <a:rPr lang="en-US" smtClean="0"/>
              <a:t>10/26/18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7C3A9C-0781-454C-9013-92C74BBDEEA4}"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2505C00-8977-4757-BD5C-618D273EAFF0}" type="datetime1">
              <a:rPr lang="en-US" smtClean="0"/>
              <a:t>10/26/18</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CB7C3A9C-0781-454C-9013-92C74BBDEEA4}"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14401" y="533400"/>
            <a:ext cx="7315198" cy="2819400"/>
          </a:xfrm>
          <a:prstGeom prst="rect">
            <a:avLst/>
          </a:prstGeom>
          <a:solidFill>
            <a:schemeClr val="tx2">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20000"/>
                  <a:lumOff val="80000"/>
                </a:schemeClr>
              </a:solidFill>
            </a:endParaRPr>
          </a:p>
        </p:txBody>
      </p:sp>
      <p:sp>
        <p:nvSpPr>
          <p:cNvPr id="2" name="Title 1"/>
          <p:cNvSpPr>
            <a:spLocks noGrp="1"/>
          </p:cNvSpPr>
          <p:nvPr>
            <p:ph type="ctrTitle"/>
          </p:nvPr>
        </p:nvSpPr>
        <p:spPr>
          <a:xfrm>
            <a:off x="1254999" y="5105400"/>
            <a:ext cx="6833011" cy="741512"/>
          </a:xfrm>
        </p:spPr>
        <p:txBody>
          <a:bodyPr>
            <a:noAutofit/>
          </a:bodyPr>
          <a:lstStyle/>
          <a:p>
            <a:pPr algn="l"/>
            <a:r>
              <a:rPr lang="en-GB" sz="1800" b="1" dirty="0">
                <a:solidFill>
                  <a:schemeClr val="accent1">
                    <a:lumMod val="75000"/>
                  </a:schemeClr>
                </a:solidFill>
              </a:rPr>
              <a:t>Taxpayer Rights Symposium, </a:t>
            </a:r>
            <a:r>
              <a:rPr lang="en-GB" sz="1800" b="1" i="1" dirty="0">
                <a:solidFill>
                  <a:schemeClr val="accent1">
                    <a:lumMod val="75000"/>
                  </a:schemeClr>
                </a:solidFill>
              </a:rPr>
              <a:t>Temple Law Review</a:t>
            </a:r>
            <a:br>
              <a:rPr lang="en-US" sz="1800" i="1" dirty="0"/>
            </a:br>
            <a:r>
              <a:rPr lang="en-US" sz="1800" dirty="0"/>
              <a:t>Oct. 26</a:t>
            </a:r>
            <a:r>
              <a:rPr lang="en-US" sz="1800" dirty="0">
                <a:solidFill>
                  <a:schemeClr val="tx2"/>
                </a:solidFill>
              </a:rPr>
              <a:t>, 2018</a:t>
            </a:r>
            <a:br>
              <a:rPr lang="en-US" sz="1800" b="1" dirty="0"/>
            </a:br>
            <a:br>
              <a:rPr lang="en-US" sz="2000" b="1" dirty="0">
                <a:solidFill>
                  <a:srgbClr val="C00000"/>
                </a:solidFill>
              </a:rPr>
            </a:br>
            <a:endParaRPr lang="en-US" sz="2000" b="1" dirty="0"/>
          </a:p>
        </p:txBody>
      </p:sp>
      <p:sp>
        <p:nvSpPr>
          <p:cNvPr id="10" name="Text Placeholder 9"/>
          <p:cNvSpPr>
            <a:spLocks noGrp="1"/>
          </p:cNvSpPr>
          <p:nvPr>
            <p:ph type="subTitle" idx="1"/>
          </p:nvPr>
        </p:nvSpPr>
        <p:spPr>
          <a:xfrm>
            <a:off x="1219201" y="3924300"/>
            <a:ext cx="7010398" cy="990600"/>
          </a:xfrm>
        </p:spPr>
        <p:txBody>
          <a:bodyPr>
            <a:normAutofit fontScale="32500" lnSpcReduction="20000"/>
          </a:bodyPr>
          <a:lstStyle/>
          <a:p>
            <a:pPr algn="l"/>
            <a:r>
              <a:rPr lang="en-US" sz="7400" b="1" dirty="0"/>
              <a:t>Leandra Lederman </a:t>
            </a:r>
          </a:p>
          <a:p>
            <a:pPr algn="l"/>
            <a:r>
              <a:rPr lang="en-US" sz="4900" b="1" dirty="0">
                <a:solidFill>
                  <a:schemeClr val="accent1">
                    <a:lumMod val="75000"/>
                  </a:schemeClr>
                </a:solidFill>
              </a:rPr>
              <a:t>William W. Oliver Professor of Tax Law</a:t>
            </a:r>
            <a:br>
              <a:rPr lang="en-US" sz="3800" b="1" dirty="0"/>
            </a:br>
            <a:br>
              <a:rPr lang="en-US" sz="3800" b="1" dirty="0">
                <a:solidFill>
                  <a:srgbClr val="C00000"/>
                </a:solidFill>
              </a:rPr>
            </a:br>
            <a:endParaRPr lang="en-US" sz="3800" dirty="0"/>
          </a:p>
        </p:txBody>
      </p:sp>
      <p:sp>
        <p:nvSpPr>
          <p:cNvPr id="3" name="Rectangle 2"/>
          <p:cNvSpPr/>
          <p:nvPr/>
        </p:nvSpPr>
        <p:spPr>
          <a:xfrm>
            <a:off x="723900" y="907540"/>
            <a:ext cx="7848600" cy="1846659"/>
          </a:xfrm>
          <a:prstGeom prst="rect">
            <a:avLst/>
          </a:prstGeom>
          <a:noFill/>
        </p:spPr>
        <p:txBody>
          <a:bodyPr wrap="square" lIns="91440" tIns="45720" rIns="91440" bIns="45720">
            <a:spAutoFit/>
          </a:bodyPr>
          <a:lstStyle/>
          <a:p>
            <a:pPr algn="ctr"/>
            <a:r>
              <a:rPr lang="en-US" sz="5400" dirty="0">
                <a:ln w="0"/>
                <a:solidFill>
                  <a:schemeClr val="accent1">
                    <a:lumMod val="75000"/>
                  </a:schemeClr>
                </a:solidFill>
                <a:effectLst>
                  <a:outerShdw blurRad="38100" dist="25400" dir="5400000" algn="ctr" rotWithShape="0">
                    <a:srgbClr val="6E747A">
                      <a:alpha val="43000"/>
                    </a:srgbClr>
                  </a:outerShdw>
                </a:effectLst>
              </a:rPr>
              <a:t>Is the TBOR </a:t>
            </a:r>
          </a:p>
          <a:p>
            <a:pPr algn="ctr"/>
            <a:r>
              <a:rPr lang="en-US" sz="6000" dirty="0">
                <a:ln w="0"/>
                <a:solidFill>
                  <a:schemeClr val="accent1">
                    <a:lumMod val="75000"/>
                  </a:schemeClr>
                </a:solidFill>
                <a:effectLst>
                  <a:outerShdw blurRad="38100" dist="25400" dir="5400000" algn="ctr" rotWithShape="0">
                    <a:srgbClr val="6E747A">
                      <a:alpha val="43000"/>
                    </a:srgbClr>
                  </a:outerShdw>
                </a:effectLst>
              </a:rPr>
              <a:t>  </a:t>
            </a:r>
            <a:endParaRPr lang="en-US" sz="6600" b="0" cap="none" spc="0" dirty="0">
              <a:ln w="0"/>
              <a:solidFill>
                <a:schemeClr val="accent1">
                  <a:lumMod val="75000"/>
                </a:schemeClr>
              </a:solidFill>
              <a:effectLst>
                <a:outerShdw blurRad="38100" dist="25400" dir="5400000" algn="ctr" rotWithShape="0">
                  <a:srgbClr val="6E747A">
                    <a:alpha val="43000"/>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17803" y="3785187"/>
            <a:ext cx="2529300" cy="1015413"/>
          </a:xfrm>
          <a:prstGeom prst="rect">
            <a:avLst/>
          </a:prstGeom>
        </p:spPr>
      </p:pic>
      <p:sp>
        <p:nvSpPr>
          <p:cNvPr id="5" name="Rectangle 4"/>
          <p:cNvSpPr/>
          <p:nvPr/>
        </p:nvSpPr>
        <p:spPr>
          <a:xfrm>
            <a:off x="76200" y="76200"/>
            <a:ext cx="152400" cy="6705600"/>
          </a:xfrm>
          <a:prstGeom prst="rect">
            <a:avLst/>
          </a:prstGeom>
          <a:solidFill>
            <a:srgbClr val="D60000"/>
          </a:solidFill>
          <a:ln>
            <a:solidFill>
              <a:srgbClr val="D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915400" y="74762"/>
            <a:ext cx="152400" cy="6705600"/>
          </a:xfrm>
          <a:prstGeom prst="rect">
            <a:avLst/>
          </a:prstGeom>
          <a:solidFill>
            <a:srgbClr val="D60000"/>
          </a:solidFill>
          <a:ln>
            <a:solidFill>
              <a:srgbClr val="D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52400" y="75121"/>
            <a:ext cx="8839200" cy="153838"/>
          </a:xfrm>
          <a:prstGeom prst="rect">
            <a:avLst/>
          </a:prstGeom>
          <a:solidFill>
            <a:schemeClr val="accent2"/>
          </a:solidFill>
          <a:ln>
            <a:solidFill>
              <a:srgbClr val="D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52400" y="6626524"/>
            <a:ext cx="8839200" cy="153838"/>
          </a:xfrm>
          <a:prstGeom prst="rect">
            <a:avLst/>
          </a:prstGeom>
          <a:solidFill>
            <a:srgbClr val="D60000"/>
          </a:solidFill>
          <a:ln>
            <a:solidFill>
              <a:srgbClr val="D6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2514600" y="1781103"/>
            <a:ext cx="5410200" cy="1384995"/>
          </a:xfrm>
          <a:prstGeom prst="rect">
            <a:avLst/>
          </a:prstGeom>
          <a:noFill/>
        </p:spPr>
        <p:txBody>
          <a:bodyPr wrap="square" rtlCol="0">
            <a:spAutoFit/>
          </a:bodyPr>
          <a:lstStyle/>
          <a:p>
            <a:r>
              <a:rPr lang="en-US" sz="6600" dirty="0">
                <a:ln w="0"/>
                <a:solidFill>
                  <a:schemeClr val="accent1">
                    <a:lumMod val="75000"/>
                  </a:schemeClr>
                </a:solidFill>
                <a:effectLst>
                  <a:outerShdw blurRad="38100" dist="25400" dir="5400000" algn="ctr" rotWithShape="0">
                    <a:srgbClr val="6E747A">
                      <a:alpha val="43000"/>
                    </a:srgbClr>
                  </a:outerShdw>
                </a:effectLst>
              </a:rPr>
              <a:t>Enforceable?</a:t>
            </a:r>
          </a:p>
          <a:p>
            <a:endParaRPr lang="en-US" dirty="0"/>
          </a:p>
        </p:txBody>
      </p:sp>
    </p:spTree>
    <p:extLst>
      <p:ext uri="{BB962C8B-B14F-4D97-AF65-F5344CB8AC3E}">
        <p14:creationId xmlns:p14="http://schemas.microsoft.com/office/powerpoint/2010/main" val="25996098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pPr algn="ctr"/>
            <a:r>
              <a:rPr lang="en-US" b="1" dirty="0"/>
              <a:t>Enforcement Issues: A Contrast</a:t>
            </a:r>
            <a:endParaRPr lang="en-US" dirty="0"/>
          </a:p>
        </p:txBody>
      </p:sp>
      <p:sp>
        <p:nvSpPr>
          <p:cNvPr id="3" name="Slide Number Placeholder 2"/>
          <p:cNvSpPr>
            <a:spLocks noGrp="1"/>
          </p:cNvSpPr>
          <p:nvPr>
            <p:ph type="sldNum" sz="quarter" idx="12"/>
          </p:nvPr>
        </p:nvSpPr>
        <p:spPr/>
        <p:txBody>
          <a:bodyPr/>
          <a:lstStyle/>
          <a:p>
            <a:fld id="{CB7C3A9C-0781-454C-9013-92C74BBDEEA4}" type="slidenum">
              <a:rPr lang="en-US" smtClean="0"/>
              <a:t>10</a:t>
            </a:fld>
            <a:endParaRPr lang="en-US"/>
          </a:p>
        </p:txBody>
      </p:sp>
      <p:sp>
        <p:nvSpPr>
          <p:cNvPr id="4" name="Content Placeholder 3"/>
          <p:cNvSpPr>
            <a:spLocks noGrp="1"/>
          </p:cNvSpPr>
          <p:nvPr>
            <p:ph sz="quarter" idx="1"/>
          </p:nvPr>
        </p:nvSpPr>
        <p:spPr>
          <a:xfrm>
            <a:off x="457200" y="1219200"/>
            <a:ext cx="8229600" cy="5137150"/>
          </a:xfrm>
        </p:spPr>
        <p:txBody>
          <a:bodyPr>
            <a:normAutofit/>
          </a:bodyPr>
          <a:lstStyle/>
          <a:p>
            <a:pPr>
              <a:spcAft>
                <a:spcPts val="1200"/>
              </a:spcAft>
            </a:pPr>
            <a:r>
              <a:rPr lang="en-US" sz="2800" dirty="0"/>
              <a:t>We can contrast the TBOR with another statute, the Ten Deadly Sins (in RRA ‘98): </a:t>
            </a:r>
          </a:p>
          <a:p>
            <a:pPr marL="548640" lvl="2" indent="0">
              <a:buNone/>
            </a:pPr>
            <a:r>
              <a:rPr lang="en-US" sz="2800" dirty="0">
                <a:solidFill>
                  <a:srgbClr val="860000"/>
                </a:solidFill>
              </a:rPr>
              <a:t>“Subject to subsection (c), </a:t>
            </a:r>
            <a:r>
              <a:rPr lang="en-US" sz="2800" i="1" dirty="0">
                <a:solidFill>
                  <a:srgbClr val="860000"/>
                </a:solidFill>
              </a:rPr>
              <a:t>the Commissioner of Internal Revenue </a:t>
            </a:r>
            <a:r>
              <a:rPr lang="en-US" sz="2800" i="1" dirty="0">
                <a:solidFill>
                  <a:schemeClr val="accent2"/>
                </a:solidFill>
              </a:rPr>
              <a:t>shall terminate the employment </a:t>
            </a:r>
            <a:r>
              <a:rPr lang="en-US" sz="2800" i="1" dirty="0">
                <a:solidFill>
                  <a:srgbClr val="860000"/>
                </a:solidFill>
              </a:rPr>
              <a:t>of any employee </a:t>
            </a:r>
            <a:r>
              <a:rPr lang="en-US" sz="2800" dirty="0">
                <a:solidFill>
                  <a:srgbClr val="860000"/>
                </a:solidFill>
              </a:rPr>
              <a:t>of the Internal Revenue Service if there is a final administrative or judicial determination that such employee committed any act or omission described under subsection (b) in the performance of the employee’s official duties.”</a:t>
            </a:r>
            <a:r>
              <a:rPr lang="en-US" sz="2800" b="1" baseline="30000" dirty="0"/>
              <a:t>*</a:t>
            </a:r>
          </a:p>
          <a:p>
            <a:pPr marL="548640" lvl="2" indent="0">
              <a:buNone/>
            </a:pPr>
            <a:endParaRPr lang="en-US" sz="2400" b="1" baseline="30000" dirty="0">
              <a:solidFill>
                <a:srgbClr val="860000"/>
              </a:solidFill>
            </a:endParaRPr>
          </a:p>
          <a:p>
            <a:pPr marL="548640" lvl="2" indent="0">
              <a:buNone/>
            </a:pPr>
            <a:endParaRPr lang="en-US" sz="2400" b="1" baseline="30000" dirty="0">
              <a:solidFill>
                <a:srgbClr val="860000"/>
              </a:solidFill>
            </a:endParaRPr>
          </a:p>
          <a:p>
            <a:pPr marL="1737360" lvl="7" indent="0">
              <a:buNone/>
            </a:pPr>
            <a:r>
              <a:rPr lang="en-US" sz="1800" b="1" baseline="30000" dirty="0"/>
              <a:t>		               *</a:t>
            </a:r>
            <a:r>
              <a:rPr lang="en-US" sz="1800" dirty="0">
                <a:solidFill>
                  <a:schemeClr val="tx1">
                    <a:lumMod val="65000"/>
                    <a:lumOff val="35000"/>
                  </a:schemeClr>
                </a:solidFill>
              </a:rPr>
              <a:t>10 acts and omissions are listed in subsection (b).</a:t>
            </a:r>
          </a:p>
          <a:p>
            <a:pPr marL="548640" lvl="2" indent="0">
              <a:buNone/>
            </a:pPr>
            <a:endParaRPr lang="en-US" sz="2400" b="1" baseline="30000" dirty="0">
              <a:solidFill>
                <a:srgbClr val="860000"/>
              </a:solidFill>
            </a:endParaRPr>
          </a:p>
        </p:txBody>
      </p:sp>
    </p:spTree>
    <p:extLst>
      <p:ext uri="{BB962C8B-B14F-4D97-AF65-F5344CB8AC3E}">
        <p14:creationId xmlns:p14="http://schemas.microsoft.com/office/powerpoint/2010/main" val="4087033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pPr algn="ctr"/>
            <a:r>
              <a:rPr lang="en-US" b="1" dirty="0"/>
              <a:t>Enforcement Issues: Another Contrast</a:t>
            </a:r>
            <a:endParaRPr lang="en-US" dirty="0"/>
          </a:p>
        </p:txBody>
      </p:sp>
      <p:sp>
        <p:nvSpPr>
          <p:cNvPr id="3" name="Slide Number Placeholder 2"/>
          <p:cNvSpPr>
            <a:spLocks noGrp="1"/>
          </p:cNvSpPr>
          <p:nvPr>
            <p:ph type="sldNum" sz="quarter" idx="12"/>
          </p:nvPr>
        </p:nvSpPr>
        <p:spPr/>
        <p:txBody>
          <a:bodyPr/>
          <a:lstStyle/>
          <a:p>
            <a:fld id="{CB7C3A9C-0781-454C-9013-92C74BBDEEA4}" type="slidenum">
              <a:rPr lang="en-US" smtClean="0"/>
              <a:t>11</a:t>
            </a:fld>
            <a:endParaRPr lang="en-US"/>
          </a:p>
        </p:txBody>
      </p:sp>
      <p:sp>
        <p:nvSpPr>
          <p:cNvPr id="4" name="Content Placeholder 3"/>
          <p:cNvSpPr>
            <a:spLocks noGrp="1"/>
          </p:cNvSpPr>
          <p:nvPr>
            <p:ph sz="quarter" idx="1"/>
          </p:nvPr>
        </p:nvSpPr>
        <p:spPr>
          <a:xfrm>
            <a:off x="457200" y="1219200"/>
            <a:ext cx="8229600" cy="5137150"/>
          </a:xfrm>
        </p:spPr>
        <p:txBody>
          <a:bodyPr>
            <a:normAutofit lnSpcReduction="10000"/>
          </a:bodyPr>
          <a:lstStyle/>
          <a:p>
            <a:r>
              <a:rPr lang="en-US" sz="2800" dirty="0"/>
              <a:t>We can also contrast it with a statute that </a:t>
            </a:r>
            <a:r>
              <a:rPr lang="en-US" sz="2800" i="1" dirty="0"/>
              <a:t>eliminates </a:t>
            </a:r>
            <a:r>
              <a:rPr lang="en-US" sz="2800" dirty="0"/>
              <a:t>a particular remedy, IRC § 7522</a:t>
            </a:r>
            <a:r>
              <a:rPr lang="en-US" sz="2800" dirty="0">
                <a:sym typeface="Wingdings" panose="05000000000000000000" pitchFamily="2" charset="2"/>
              </a:rPr>
              <a:t>(a):</a:t>
            </a:r>
            <a:r>
              <a:rPr lang="en-US" sz="2800" dirty="0"/>
              <a:t> </a:t>
            </a:r>
          </a:p>
          <a:p>
            <a:endParaRPr lang="en-US" sz="2800" dirty="0"/>
          </a:p>
          <a:p>
            <a:endParaRPr lang="en-US" sz="2800" dirty="0"/>
          </a:p>
          <a:p>
            <a:endParaRPr lang="en-US" sz="2800" dirty="0"/>
          </a:p>
          <a:p>
            <a:endParaRPr lang="en-US" sz="2800" dirty="0"/>
          </a:p>
          <a:p>
            <a:endParaRPr lang="en-US" sz="2800" dirty="0"/>
          </a:p>
          <a:p>
            <a:pPr>
              <a:spcAft>
                <a:spcPts val="1200"/>
              </a:spcAft>
            </a:pPr>
            <a:r>
              <a:rPr lang="en-US" sz="2800" dirty="0"/>
              <a:t>Eliminating </a:t>
            </a:r>
            <a:r>
              <a:rPr lang="en-US" sz="2800" i="1" dirty="0"/>
              <a:t>one</a:t>
            </a:r>
            <a:r>
              <a:rPr lang="en-US" sz="2800" dirty="0"/>
              <a:t> remedy, as in IRC § 7522</a:t>
            </a:r>
            <a:r>
              <a:rPr lang="en-US" sz="2800" dirty="0">
                <a:sym typeface="Wingdings" panose="05000000000000000000" pitchFamily="2" charset="2"/>
              </a:rPr>
              <a:t>(a),</a:t>
            </a:r>
            <a:r>
              <a:rPr lang="en-US" sz="2800" dirty="0"/>
              <a:t> could imply that others are available. </a:t>
            </a:r>
          </a:p>
          <a:p>
            <a:r>
              <a:rPr lang="en-US" sz="2800" dirty="0"/>
              <a:t>IRC § 7803(a)(3) is simply </a:t>
            </a:r>
            <a:r>
              <a:rPr lang="en-US" sz="2800" dirty="0">
                <a:solidFill>
                  <a:schemeClr val="accent1"/>
                </a:solidFill>
              </a:rPr>
              <a:t>silent</a:t>
            </a:r>
            <a:r>
              <a:rPr lang="en-US" sz="2800" dirty="0"/>
              <a:t> regarding enforcement.</a:t>
            </a:r>
          </a:p>
          <a:p>
            <a:endParaRPr lang="en-US" sz="2800" dirty="0"/>
          </a:p>
          <a:p>
            <a:endParaRPr lang="en-US" sz="2800" dirty="0"/>
          </a:p>
        </p:txBody>
      </p:sp>
      <p:sp>
        <p:nvSpPr>
          <p:cNvPr id="5" name="TextBox 4"/>
          <p:cNvSpPr txBox="1"/>
          <p:nvPr/>
        </p:nvSpPr>
        <p:spPr>
          <a:xfrm>
            <a:off x="612648" y="2133600"/>
            <a:ext cx="6934200" cy="2123658"/>
          </a:xfrm>
          <a:prstGeom prst="rect">
            <a:avLst/>
          </a:prstGeom>
          <a:noFill/>
        </p:spPr>
        <p:txBody>
          <a:bodyPr wrap="square" rtlCol="0">
            <a:spAutoFit/>
          </a:bodyPr>
          <a:lstStyle/>
          <a:p>
            <a:pPr marL="548640" lvl="2" indent="0">
              <a:buNone/>
            </a:pPr>
            <a:r>
              <a:rPr lang="en-US" sz="2200" dirty="0">
                <a:solidFill>
                  <a:schemeClr val="accent2">
                    <a:lumMod val="50000"/>
                  </a:schemeClr>
                </a:solidFill>
              </a:rPr>
              <a:t>Any notice to which this section applies shall describe the basis for, and identify the amounts (if any) of, the tax due, interest, additional amounts, additions to the tax, and assessable penalties included in such notice. </a:t>
            </a:r>
            <a:r>
              <a:rPr lang="en-US" sz="2200" i="1" dirty="0">
                <a:solidFill>
                  <a:schemeClr val="accent2">
                    <a:lumMod val="50000"/>
                  </a:schemeClr>
                </a:solidFill>
              </a:rPr>
              <a:t>An inadequate description under the preceding sentence </a:t>
            </a:r>
            <a:r>
              <a:rPr lang="en-US" sz="2200" i="1" dirty="0">
                <a:solidFill>
                  <a:schemeClr val="accent2"/>
                </a:solidFill>
              </a:rPr>
              <a:t>shall not invalidate </a:t>
            </a:r>
            <a:r>
              <a:rPr lang="en-US" sz="2200" i="1" dirty="0">
                <a:solidFill>
                  <a:schemeClr val="accent2">
                    <a:lumMod val="50000"/>
                  </a:schemeClr>
                </a:solidFill>
              </a:rPr>
              <a:t>such notice</a:t>
            </a:r>
            <a:r>
              <a:rPr lang="en-US" sz="2200" dirty="0">
                <a:solidFill>
                  <a:schemeClr val="accent2">
                    <a:lumMod val="50000"/>
                  </a:schemeClr>
                </a:solidFill>
              </a:rPr>
              <a:t>.</a:t>
            </a:r>
          </a:p>
        </p:txBody>
      </p:sp>
    </p:spTree>
    <p:extLst>
      <p:ext uri="{BB962C8B-B14F-4D97-AF65-F5344CB8AC3E}">
        <p14:creationId xmlns:p14="http://schemas.microsoft.com/office/powerpoint/2010/main" val="2966221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B7C3A9C-0781-454C-9013-92C74BBDEEA4}" type="slidenum">
              <a:rPr lang="en-US" smtClean="0"/>
              <a:t>12</a:t>
            </a:fld>
            <a:endParaRPr lang="en-US"/>
          </a:p>
        </p:txBody>
      </p:sp>
      <p:sp>
        <p:nvSpPr>
          <p:cNvPr id="5" name="Rectangle 4"/>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893608" y="2598003"/>
            <a:ext cx="5356851" cy="830997"/>
          </a:xfrm>
          <a:prstGeom prst="rect">
            <a:avLst/>
          </a:prstGeom>
          <a:noFill/>
        </p:spPr>
        <p:txBody>
          <a:bodyPr wrap="none" lIns="91440" tIns="45720" rIns="91440" bIns="45720">
            <a:spAutoFit/>
          </a:bodyPr>
          <a:lstStyle/>
          <a:p>
            <a:pPr algn="ctr"/>
            <a:r>
              <a:rPr lang="en-US"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 Right of Action?</a:t>
            </a:r>
            <a:endParaRPr lang="en-US" sz="4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492206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Who Can Enforce It?</a:t>
            </a:r>
          </a:p>
        </p:txBody>
      </p:sp>
      <p:sp>
        <p:nvSpPr>
          <p:cNvPr id="3" name="Slide Number Placeholder 2"/>
          <p:cNvSpPr>
            <a:spLocks noGrp="1"/>
          </p:cNvSpPr>
          <p:nvPr>
            <p:ph type="sldNum" sz="quarter" idx="12"/>
          </p:nvPr>
        </p:nvSpPr>
        <p:spPr/>
        <p:txBody>
          <a:bodyPr/>
          <a:lstStyle/>
          <a:p>
            <a:fld id="{CB7C3A9C-0781-454C-9013-92C74BBDEEA4}" type="slidenum">
              <a:rPr lang="en-US" smtClean="0"/>
              <a:t>13</a:t>
            </a:fld>
            <a:endParaRPr lang="en-US"/>
          </a:p>
        </p:txBody>
      </p:sp>
      <p:sp>
        <p:nvSpPr>
          <p:cNvPr id="4" name="Content Placeholder 3"/>
          <p:cNvSpPr>
            <a:spLocks noGrp="1"/>
          </p:cNvSpPr>
          <p:nvPr>
            <p:ph sz="quarter" idx="1"/>
          </p:nvPr>
        </p:nvSpPr>
        <p:spPr/>
        <p:txBody>
          <a:bodyPr>
            <a:normAutofit/>
          </a:bodyPr>
          <a:lstStyle/>
          <a:p>
            <a:r>
              <a:rPr lang="en-US" sz="2200" dirty="0">
                <a:solidFill>
                  <a:schemeClr val="tx1">
                    <a:lumMod val="65000"/>
                    <a:lumOff val="35000"/>
                  </a:schemeClr>
                </a:solidFill>
              </a:rPr>
              <a:t>“In discharging his duties, </a:t>
            </a:r>
            <a:r>
              <a:rPr lang="en-US" sz="2200" i="1" dirty="0">
                <a:solidFill>
                  <a:schemeClr val="tx1">
                    <a:lumMod val="65000"/>
                    <a:lumOff val="35000"/>
                  </a:schemeClr>
                </a:solidFill>
              </a:rPr>
              <a:t>the Commissioner shall ensure that employees </a:t>
            </a:r>
            <a:r>
              <a:rPr lang="en-US" sz="2200" dirty="0">
                <a:solidFill>
                  <a:schemeClr val="tx1">
                    <a:lumMod val="65000"/>
                    <a:lumOff val="35000"/>
                  </a:schemeClr>
                </a:solidFill>
              </a:rPr>
              <a:t>of the Internal Revenue Service </a:t>
            </a:r>
            <a:r>
              <a:rPr lang="en-US" sz="2200" dirty="0"/>
              <a:t>[1] </a:t>
            </a:r>
            <a:r>
              <a:rPr lang="en-US" sz="2200" i="1" dirty="0">
                <a:solidFill>
                  <a:schemeClr val="tx1">
                    <a:lumMod val="65000"/>
                    <a:lumOff val="35000"/>
                  </a:schemeClr>
                </a:solidFill>
              </a:rPr>
              <a:t>are familiar with </a:t>
            </a:r>
            <a:r>
              <a:rPr lang="en-US" sz="2200" dirty="0">
                <a:solidFill>
                  <a:schemeClr val="tx1">
                    <a:lumMod val="65000"/>
                    <a:lumOff val="35000"/>
                  </a:schemeClr>
                </a:solidFill>
              </a:rPr>
              <a:t>and</a:t>
            </a:r>
            <a:r>
              <a:rPr lang="en-US" sz="2200" i="1" dirty="0">
                <a:solidFill>
                  <a:schemeClr val="tx1">
                    <a:lumMod val="65000"/>
                    <a:lumOff val="35000"/>
                  </a:schemeClr>
                </a:solidFill>
              </a:rPr>
              <a:t> </a:t>
            </a:r>
            <a:r>
              <a:rPr lang="en-US" sz="2200" dirty="0"/>
              <a:t>[2] </a:t>
            </a:r>
            <a:r>
              <a:rPr lang="en-US" sz="2200" i="1" dirty="0">
                <a:solidFill>
                  <a:schemeClr val="tx1">
                    <a:lumMod val="65000"/>
                    <a:lumOff val="35000"/>
                  </a:schemeClr>
                </a:solidFill>
              </a:rPr>
              <a:t>act in accord with </a:t>
            </a:r>
            <a:r>
              <a:rPr lang="en-US" sz="2200" dirty="0">
                <a:solidFill>
                  <a:schemeClr val="tx1">
                    <a:lumMod val="65000"/>
                    <a:lumOff val="35000"/>
                  </a:schemeClr>
                </a:solidFill>
              </a:rPr>
              <a:t>taxpayer rights as afforded by other provisions of this title ….” </a:t>
            </a:r>
          </a:p>
          <a:p>
            <a:pPr lvl="1"/>
            <a:r>
              <a:rPr lang="en-US" sz="2200" dirty="0"/>
              <a:t>[1] </a:t>
            </a:r>
            <a:r>
              <a:rPr lang="en-US" sz="2200" dirty="0">
                <a:solidFill>
                  <a:schemeClr val="tx1"/>
                </a:solidFill>
              </a:rPr>
              <a:t>=</a:t>
            </a:r>
            <a:r>
              <a:rPr lang="en-US" sz="2200" dirty="0">
                <a:solidFill>
                  <a:schemeClr val="tx1">
                    <a:lumMod val="65000"/>
                    <a:lumOff val="35000"/>
                  </a:schemeClr>
                </a:solidFill>
              </a:rPr>
              <a:t> </a:t>
            </a:r>
            <a:r>
              <a:rPr lang="en-US" sz="2200" dirty="0">
                <a:solidFill>
                  <a:schemeClr val="accent1">
                    <a:lumMod val="50000"/>
                  </a:schemeClr>
                </a:solidFill>
              </a:rPr>
              <a:t>The Commissioner must provide some kind of training regarding such rights? </a:t>
            </a:r>
            <a:r>
              <a:rPr lang="en-US" sz="2200" dirty="0">
                <a:solidFill>
                  <a:schemeClr val="tx1"/>
                </a:solidFill>
              </a:rPr>
              <a:t>&amp;</a:t>
            </a:r>
            <a:r>
              <a:rPr lang="en-US" sz="2200" dirty="0">
                <a:solidFill>
                  <a:schemeClr val="accent1">
                    <a:lumMod val="50000"/>
                  </a:schemeClr>
                </a:solidFill>
              </a:rPr>
              <a:t> </a:t>
            </a:r>
          </a:p>
          <a:p>
            <a:pPr lvl="1"/>
            <a:r>
              <a:rPr lang="en-US" sz="2200" dirty="0"/>
              <a:t>[2] </a:t>
            </a:r>
            <a:r>
              <a:rPr lang="en-US" sz="2200" dirty="0">
                <a:solidFill>
                  <a:schemeClr val="tx1"/>
                </a:solidFill>
              </a:rPr>
              <a:t>= </a:t>
            </a:r>
            <a:r>
              <a:rPr lang="en-US" sz="2200" dirty="0">
                <a:solidFill>
                  <a:schemeClr val="accent1">
                    <a:lumMod val="50000"/>
                  </a:schemeClr>
                </a:solidFill>
              </a:rPr>
              <a:t>The Commissioner must punish employees who don’t act in accord with such rights?</a:t>
            </a:r>
          </a:p>
          <a:p>
            <a:pPr lvl="2"/>
            <a:r>
              <a:rPr lang="en-US" sz="2200" dirty="0"/>
              <a:t>In other words, is the statute referring to agency enforcement? </a:t>
            </a:r>
          </a:p>
          <a:p>
            <a:pPr marL="0" indent="0">
              <a:buNone/>
            </a:pPr>
            <a:r>
              <a:rPr lang="en-US" sz="2200" dirty="0"/>
              <a:t>OR</a:t>
            </a:r>
          </a:p>
          <a:p>
            <a:pPr lvl="1"/>
            <a:r>
              <a:rPr lang="en-US" sz="2200" dirty="0">
                <a:solidFill>
                  <a:schemeClr val="accent1">
                    <a:lumMod val="50000"/>
                  </a:schemeClr>
                </a:solidFill>
              </a:rPr>
              <a:t>Is there is a private right of action?</a:t>
            </a:r>
          </a:p>
          <a:p>
            <a:pPr lvl="2"/>
            <a:r>
              <a:rPr lang="en-US" sz="2200" dirty="0"/>
              <a:t>Can we infer a private right of action in section 7803(a)(3)?</a:t>
            </a:r>
          </a:p>
          <a:p>
            <a:pPr lvl="1"/>
            <a:endParaRPr lang="en-US" sz="1500" dirty="0"/>
          </a:p>
        </p:txBody>
      </p:sp>
    </p:spTree>
    <p:extLst>
      <p:ext uri="{BB962C8B-B14F-4D97-AF65-F5344CB8AC3E}">
        <p14:creationId xmlns:p14="http://schemas.microsoft.com/office/powerpoint/2010/main" val="2691317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Inferring A Private Right of Action (1/2)</a:t>
            </a:r>
          </a:p>
        </p:txBody>
      </p:sp>
      <p:sp>
        <p:nvSpPr>
          <p:cNvPr id="3" name="Slide Number Placeholder 2"/>
          <p:cNvSpPr>
            <a:spLocks noGrp="1"/>
          </p:cNvSpPr>
          <p:nvPr>
            <p:ph type="sldNum" sz="quarter" idx="12"/>
          </p:nvPr>
        </p:nvSpPr>
        <p:spPr/>
        <p:txBody>
          <a:bodyPr/>
          <a:lstStyle/>
          <a:p>
            <a:fld id="{CB7C3A9C-0781-454C-9013-92C74BBDEEA4}" type="slidenum">
              <a:rPr lang="en-US" smtClean="0"/>
              <a:t>14</a:t>
            </a:fld>
            <a:endParaRPr lang="en-US"/>
          </a:p>
        </p:txBody>
      </p:sp>
      <p:sp>
        <p:nvSpPr>
          <p:cNvPr id="4" name="Content Placeholder 3"/>
          <p:cNvSpPr>
            <a:spLocks noGrp="1"/>
          </p:cNvSpPr>
          <p:nvPr>
            <p:ph sz="quarter" idx="1"/>
          </p:nvPr>
        </p:nvSpPr>
        <p:spPr>
          <a:xfrm>
            <a:off x="457200" y="1600200"/>
            <a:ext cx="8229600" cy="4756150"/>
          </a:xfrm>
        </p:spPr>
        <p:txBody>
          <a:bodyPr>
            <a:normAutofit fontScale="70000" lnSpcReduction="20000"/>
          </a:bodyPr>
          <a:lstStyle/>
          <a:p>
            <a:pPr>
              <a:spcAft>
                <a:spcPts val="600"/>
              </a:spcAft>
            </a:pPr>
            <a:r>
              <a:rPr lang="en-US" sz="4500" i="1" dirty="0" err="1"/>
              <a:t>Cort</a:t>
            </a:r>
            <a:r>
              <a:rPr lang="en-US" sz="4500" i="1" dirty="0"/>
              <a:t> v. Ash</a:t>
            </a:r>
            <a:r>
              <a:rPr lang="en-US" sz="4500" dirty="0"/>
              <a:t>, 422 U.S. 66 (1975), set forth 4 factors regarding when to infer a private remedy:</a:t>
            </a:r>
            <a:endParaRPr lang="en-US" sz="3800" dirty="0"/>
          </a:p>
          <a:p>
            <a:pPr marL="731520" lvl="1" indent="-457200">
              <a:spcAft>
                <a:spcPts val="1200"/>
              </a:spcAft>
              <a:buAutoNum type="arabicParenR"/>
            </a:pPr>
            <a:r>
              <a:rPr lang="en-US" sz="3800" dirty="0"/>
              <a:t>“Does the statute create a federal right in favor of plaintiff”?</a:t>
            </a:r>
          </a:p>
          <a:p>
            <a:pPr marL="731520" lvl="1" indent="-457200">
              <a:spcAft>
                <a:spcPts val="1200"/>
              </a:spcAft>
              <a:buAutoNum type="arabicParenR"/>
            </a:pPr>
            <a:r>
              <a:rPr lang="en-US" sz="3800" dirty="0"/>
              <a:t>“Is there an indication of </a:t>
            </a:r>
            <a:r>
              <a:rPr lang="en-US" sz="3800" b="1" dirty="0"/>
              <a:t>legislative intent</a:t>
            </a:r>
            <a:r>
              <a:rPr lang="en-US" sz="3800" dirty="0"/>
              <a:t>, explicit or implicit, to create such a remedy or deny one?”</a:t>
            </a:r>
          </a:p>
          <a:p>
            <a:pPr marL="731520" lvl="1" indent="-457200">
              <a:spcAft>
                <a:spcPts val="1200"/>
              </a:spcAft>
              <a:buAutoNum type="arabicParenR"/>
            </a:pPr>
            <a:r>
              <a:rPr lang="en-US" sz="3800" dirty="0"/>
              <a:t>“Is it consistent with the underlying purposes of the legislative scheme to imply such a remedy for the plaintiff?”</a:t>
            </a:r>
          </a:p>
          <a:p>
            <a:pPr marL="731520" lvl="1" indent="-457200">
              <a:buAutoNum type="arabicParenR"/>
            </a:pPr>
            <a:r>
              <a:rPr lang="en-US" sz="3800" dirty="0"/>
              <a:t>“Is the cause of action traditionally one relegated to state law …?”</a:t>
            </a:r>
          </a:p>
          <a:p>
            <a:pPr marL="0" indent="0">
              <a:buNone/>
            </a:pPr>
            <a:endParaRPr lang="en-US" dirty="0"/>
          </a:p>
        </p:txBody>
      </p:sp>
    </p:spTree>
    <p:extLst>
      <p:ext uri="{BB962C8B-B14F-4D97-AF65-F5344CB8AC3E}">
        <p14:creationId xmlns:p14="http://schemas.microsoft.com/office/powerpoint/2010/main" val="4408389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Inferring A Private Right of Action (2/2)</a:t>
            </a:r>
          </a:p>
        </p:txBody>
      </p:sp>
      <p:sp>
        <p:nvSpPr>
          <p:cNvPr id="3" name="Slide Number Placeholder 2"/>
          <p:cNvSpPr>
            <a:spLocks noGrp="1"/>
          </p:cNvSpPr>
          <p:nvPr>
            <p:ph type="sldNum" sz="quarter" idx="12"/>
          </p:nvPr>
        </p:nvSpPr>
        <p:spPr/>
        <p:txBody>
          <a:bodyPr/>
          <a:lstStyle/>
          <a:p>
            <a:fld id="{CB7C3A9C-0781-454C-9013-92C74BBDEEA4}" type="slidenum">
              <a:rPr lang="en-US" smtClean="0"/>
              <a:t>15</a:t>
            </a:fld>
            <a:endParaRPr lang="en-US"/>
          </a:p>
        </p:txBody>
      </p:sp>
      <p:sp>
        <p:nvSpPr>
          <p:cNvPr id="4" name="Content Placeholder 3"/>
          <p:cNvSpPr>
            <a:spLocks noGrp="1"/>
          </p:cNvSpPr>
          <p:nvPr>
            <p:ph sz="quarter" idx="1"/>
          </p:nvPr>
        </p:nvSpPr>
        <p:spPr>
          <a:xfrm>
            <a:off x="457200" y="1219200"/>
            <a:ext cx="8229600" cy="5137150"/>
          </a:xfrm>
        </p:spPr>
        <p:txBody>
          <a:bodyPr>
            <a:normAutofit fontScale="55000" lnSpcReduction="20000"/>
          </a:bodyPr>
          <a:lstStyle/>
          <a:p>
            <a:pPr>
              <a:spcBef>
                <a:spcPts val="1200"/>
              </a:spcBef>
              <a:spcAft>
                <a:spcPts val="600"/>
              </a:spcAft>
            </a:pPr>
            <a:r>
              <a:rPr lang="en-US" sz="4500" dirty="0"/>
              <a:t>Post-</a:t>
            </a:r>
            <a:r>
              <a:rPr lang="en-US" sz="4500" i="1" dirty="0" err="1"/>
              <a:t>Cort</a:t>
            </a:r>
            <a:r>
              <a:rPr lang="en-US" sz="4500" i="1" dirty="0"/>
              <a:t> v. Ash </a:t>
            </a:r>
            <a:r>
              <a:rPr lang="en-US" sz="4500" dirty="0"/>
              <a:t>pushback:</a:t>
            </a:r>
          </a:p>
          <a:p>
            <a:pPr lvl="1">
              <a:spcAft>
                <a:spcPts val="600"/>
              </a:spcAft>
            </a:pPr>
            <a:r>
              <a:rPr lang="en-US" sz="4000" dirty="0">
                <a:solidFill>
                  <a:schemeClr val="tx1"/>
                </a:solidFill>
              </a:rPr>
              <a:t>Textualism: if the statute doesn’t specify a private right of action, there is none.</a:t>
            </a:r>
          </a:p>
          <a:p>
            <a:pPr lvl="1">
              <a:spcAft>
                <a:spcPts val="600"/>
              </a:spcAft>
            </a:pPr>
            <a:r>
              <a:rPr lang="en-US" sz="4000" dirty="0">
                <a:solidFill>
                  <a:schemeClr val="tx1"/>
                </a:solidFill>
              </a:rPr>
              <a:t>Public choice analysis: Don’t undermine the legislative deal.</a:t>
            </a:r>
          </a:p>
          <a:p>
            <a:pPr lvl="1">
              <a:spcAft>
                <a:spcPts val="600"/>
              </a:spcAft>
            </a:pPr>
            <a:r>
              <a:rPr lang="en-US" sz="4000" dirty="0">
                <a:solidFill>
                  <a:schemeClr val="tx1"/>
                </a:solidFill>
              </a:rPr>
              <a:t>Case law focuses primarily on </a:t>
            </a:r>
            <a:r>
              <a:rPr lang="en-US" sz="4000" b="1" dirty="0">
                <a:solidFill>
                  <a:schemeClr val="tx1"/>
                </a:solidFill>
              </a:rPr>
              <a:t>legislative intent</a:t>
            </a:r>
            <a:r>
              <a:rPr lang="en-US" sz="4000" dirty="0">
                <a:solidFill>
                  <a:schemeClr val="tx1"/>
                </a:solidFill>
              </a:rPr>
              <a:t>. </a:t>
            </a:r>
            <a:r>
              <a:rPr lang="en-US" sz="4000" i="1" dirty="0">
                <a:solidFill>
                  <a:schemeClr val="tx1"/>
                </a:solidFill>
              </a:rPr>
              <a:t>E.g.</a:t>
            </a:r>
            <a:r>
              <a:rPr lang="en-US" sz="4000" dirty="0">
                <a:solidFill>
                  <a:schemeClr val="tx1"/>
                </a:solidFill>
              </a:rPr>
              <a:t>: </a:t>
            </a:r>
          </a:p>
          <a:p>
            <a:pPr lvl="2">
              <a:spcAft>
                <a:spcPts val="600"/>
              </a:spcAft>
            </a:pPr>
            <a:r>
              <a:rPr lang="en-US" sz="3800" i="1" dirty="0"/>
              <a:t>Thompson v. Thompson </a:t>
            </a:r>
            <a:r>
              <a:rPr lang="en-US" sz="3800" dirty="0"/>
              <a:t>(1988): </a:t>
            </a:r>
            <a:r>
              <a:rPr lang="en-US" sz="3800" dirty="0">
                <a:solidFill>
                  <a:schemeClr val="tx1">
                    <a:lumMod val="65000"/>
                    <a:lumOff val="35000"/>
                  </a:schemeClr>
                </a:solidFill>
              </a:rPr>
              <a:t>Unless “congressional intent can be inferred from the language of the statute, the statutory structure, or some other source, the essential predicate for implication of a private remedy simply does not exist.”</a:t>
            </a:r>
          </a:p>
          <a:p>
            <a:pPr lvl="2">
              <a:spcAft>
                <a:spcPts val="600"/>
              </a:spcAft>
            </a:pPr>
            <a:r>
              <a:rPr lang="en-US" sz="3800" i="1" dirty="0"/>
              <a:t>Alexander v. Sandoval </a:t>
            </a:r>
            <a:r>
              <a:rPr lang="en-US" sz="3800" dirty="0"/>
              <a:t>(2001): </a:t>
            </a:r>
            <a:r>
              <a:rPr lang="en-US" sz="3800" dirty="0">
                <a:solidFill>
                  <a:schemeClr val="tx1">
                    <a:lumMod val="65000"/>
                    <a:lumOff val="35000"/>
                  </a:schemeClr>
                </a:solidFill>
              </a:rPr>
              <a:t>“Statutory intent on this latter point [(private remedy)] is determinative.” </a:t>
            </a:r>
          </a:p>
          <a:p>
            <a:pPr lvl="2"/>
            <a:r>
              <a:rPr lang="en-US" sz="3800" i="1" dirty="0" err="1"/>
              <a:t>Ziglar</a:t>
            </a:r>
            <a:r>
              <a:rPr lang="en-US" sz="3800" i="1" dirty="0"/>
              <a:t> v. </a:t>
            </a:r>
            <a:r>
              <a:rPr lang="en-US" sz="3800" i="1" dirty="0" err="1"/>
              <a:t>Abbasi</a:t>
            </a:r>
            <a:r>
              <a:rPr lang="en-US" sz="3800" i="1" dirty="0"/>
              <a:t> </a:t>
            </a:r>
            <a:r>
              <a:rPr lang="en-US" sz="3800" dirty="0"/>
              <a:t>(2017): </a:t>
            </a:r>
            <a:r>
              <a:rPr lang="en-US" sz="3800" dirty="0">
                <a:solidFill>
                  <a:schemeClr val="tx1">
                    <a:lumMod val="65000"/>
                    <a:lumOff val="35000"/>
                  </a:schemeClr>
                </a:solidFill>
              </a:rPr>
              <a:t>“If the statute itself does not ‘</a:t>
            </a:r>
            <a:r>
              <a:rPr lang="en-US" sz="3800" dirty="0" err="1">
                <a:solidFill>
                  <a:schemeClr val="tx1">
                    <a:lumMod val="65000"/>
                    <a:lumOff val="35000"/>
                  </a:schemeClr>
                </a:solidFill>
              </a:rPr>
              <a:t>displa</a:t>
            </a:r>
            <a:r>
              <a:rPr lang="en-US" sz="3800" dirty="0">
                <a:solidFill>
                  <a:schemeClr val="tx1">
                    <a:lumMod val="65000"/>
                    <a:lumOff val="35000"/>
                  </a:schemeClr>
                </a:solidFill>
              </a:rPr>
              <a:t>[y] an intent’ to create ‘a private remedy,’ then ‘a cause of action does not exist and courts may not create one, no matter how desirable that might be as a policy matter, or how compatible with the statute.’” (quoting </a:t>
            </a:r>
            <a:r>
              <a:rPr lang="en-US" sz="3800" i="1" dirty="0">
                <a:solidFill>
                  <a:schemeClr val="tx1">
                    <a:lumMod val="65000"/>
                    <a:lumOff val="35000"/>
                  </a:schemeClr>
                </a:solidFill>
              </a:rPr>
              <a:t>Alexander v. </a:t>
            </a:r>
            <a:r>
              <a:rPr lang="da-DK" sz="3800" i="1" dirty="0">
                <a:solidFill>
                  <a:schemeClr val="tx1">
                    <a:lumMod val="65000"/>
                    <a:lumOff val="35000"/>
                  </a:schemeClr>
                </a:solidFill>
              </a:rPr>
              <a:t>Sandoval</a:t>
            </a:r>
            <a:r>
              <a:rPr lang="da-DK" sz="3800" dirty="0">
                <a:solidFill>
                  <a:schemeClr val="tx1">
                    <a:lumMod val="65000"/>
                    <a:lumOff val="35000"/>
                  </a:schemeClr>
                </a:solidFill>
              </a:rPr>
              <a:t> (2001)) (dicta).</a:t>
            </a:r>
            <a:endParaRPr lang="en-US" sz="3800" dirty="0">
              <a:solidFill>
                <a:schemeClr val="tx1">
                  <a:lumMod val="65000"/>
                  <a:lumOff val="35000"/>
                </a:schemeClr>
              </a:solidFill>
            </a:endParaRPr>
          </a:p>
          <a:p>
            <a:pPr marL="0" indent="0">
              <a:buNone/>
            </a:pPr>
            <a:endParaRPr lang="en-US" dirty="0"/>
          </a:p>
        </p:txBody>
      </p:sp>
    </p:spTree>
    <p:extLst>
      <p:ext uri="{BB962C8B-B14F-4D97-AF65-F5344CB8AC3E}">
        <p14:creationId xmlns:p14="http://schemas.microsoft.com/office/powerpoint/2010/main" val="2925495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575373">
            <a:off x="6964962" y="4345748"/>
            <a:ext cx="2282607" cy="1713215"/>
          </a:xfrm>
          <a:prstGeom prst="rect">
            <a:avLst/>
          </a:prstGeom>
        </p:spPr>
      </p:pic>
      <p:sp>
        <p:nvSpPr>
          <p:cNvPr id="2" name="Title 1"/>
          <p:cNvSpPr>
            <a:spLocks noGrp="1"/>
          </p:cNvSpPr>
          <p:nvPr>
            <p:ph type="title"/>
          </p:nvPr>
        </p:nvSpPr>
        <p:spPr>
          <a:xfrm>
            <a:off x="457200" y="152400"/>
            <a:ext cx="8229600" cy="867410"/>
          </a:xfrm>
        </p:spPr>
        <p:txBody>
          <a:bodyPr>
            <a:normAutofit/>
          </a:bodyPr>
          <a:lstStyle/>
          <a:p>
            <a:pPr algn="ctr"/>
            <a:r>
              <a:rPr lang="en-US" b="1" dirty="0"/>
              <a:t>Looking Elsewhere in Title 26</a:t>
            </a:r>
            <a:endParaRPr lang="en-US" dirty="0"/>
          </a:p>
        </p:txBody>
      </p:sp>
      <p:sp>
        <p:nvSpPr>
          <p:cNvPr id="3" name="Slide Number Placeholder 2"/>
          <p:cNvSpPr>
            <a:spLocks noGrp="1"/>
          </p:cNvSpPr>
          <p:nvPr>
            <p:ph type="sldNum" sz="quarter" idx="12"/>
          </p:nvPr>
        </p:nvSpPr>
        <p:spPr/>
        <p:txBody>
          <a:bodyPr/>
          <a:lstStyle/>
          <a:p>
            <a:fld id="{CB7C3A9C-0781-454C-9013-92C74BBDEEA4}" type="slidenum">
              <a:rPr lang="en-US" smtClean="0"/>
              <a:t>16</a:t>
            </a:fld>
            <a:endParaRPr lang="en-US"/>
          </a:p>
        </p:txBody>
      </p:sp>
      <p:sp>
        <p:nvSpPr>
          <p:cNvPr id="4" name="Content Placeholder 3"/>
          <p:cNvSpPr>
            <a:spLocks noGrp="1"/>
          </p:cNvSpPr>
          <p:nvPr>
            <p:ph sz="quarter" idx="1"/>
          </p:nvPr>
        </p:nvSpPr>
        <p:spPr/>
        <p:txBody>
          <a:bodyPr>
            <a:normAutofit/>
          </a:bodyPr>
          <a:lstStyle/>
          <a:p>
            <a:pPr lvl="1">
              <a:spcAft>
                <a:spcPts val="300"/>
              </a:spcAft>
            </a:pPr>
            <a:r>
              <a:rPr lang="en-US" dirty="0">
                <a:solidFill>
                  <a:schemeClr val="tx1"/>
                </a:solidFill>
              </a:rPr>
              <a:t>Here’s an example of a right in section </a:t>
            </a:r>
            <a:r>
              <a:rPr lang="en-US" sz="2400" dirty="0">
                <a:solidFill>
                  <a:schemeClr val="tx1"/>
                </a:solidFill>
              </a:rPr>
              <a:t>7803(a)(3) </a:t>
            </a:r>
            <a:r>
              <a:rPr lang="en-US" dirty="0">
                <a:solidFill>
                  <a:schemeClr val="tx1"/>
                </a:solidFill>
              </a:rPr>
              <a:t>that has a private right of action elsewhere in the Code:</a:t>
            </a:r>
          </a:p>
          <a:p>
            <a:pPr marL="1097280" lvl="4" indent="0">
              <a:spcAft>
                <a:spcPts val="300"/>
              </a:spcAft>
              <a:buNone/>
            </a:pPr>
            <a:r>
              <a:rPr lang="en-US" sz="2000" dirty="0"/>
              <a:t>“In discharging his duties, the Commissioner shall ensure that employees of the Internal Revenue Service are familiar with and act in accord with taxpayer rights as afforded by other provisions of this title, including— …. </a:t>
            </a:r>
          </a:p>
          <a:p>
            <a:pPr marL="1097280" lvl="4" indent="0">
              <a:spcBef>
                <a:spcPts val="0"/>
              </a:spcBef>
              <a:spcAft>
                <a:spcPts val="1800"/>
              </a:spcAft>
              <a:buNone/>
            </a:pPr>
            <a:r>
              <a:rPr lang="en-US" sz="2000" b="1" dirty="0"/>
              <a:t>(H) </a:t>
            </a:r>
            <a:r>
              <a:rPr lang="en-US" sz="2000" dirty="0">
                <a:solidFill>
                  <a:schemeClr val="accent1"/>
                </a:solidFill>
              </a:rPr>
              <a:t>the right to confidentiality </a:t>
            </a:r>
            <a:r>
              <a:rPr lang="en-US" sz="2000" dirty="0"/>
              <a:t>….” </a:t>
            </a:r>
            <a:endParaRPr lang="en-US" sz="2400" dirty="0"/>
          </a:p>
          <a:p>
            <a:pPr lvl="2">
              <a:spcAft>
                <a:spcPts val="900"/>
              </a:spcAft>
            </a:pPr>
            <a:r>
              <a:rPr lang="en-US" sz="1800" dirty="0"/>
              <a:t>I.R.C. § 6103(a): “Returns and return information shall be </a:t>
            </a:r>
            <a:r>
              <a:rPr lang="en-US" sz="1800" dirty="0">
                <a:solidFill>
                  <a:schemeClr val="accent1"/>
                </a:solidFill>
              </a:rPr>
              <a:t>confidential</a:t>
            </a:r>
            <a:r>
              <a:rPr lang="en-US" sz="1800" dirty="0">
                <a:solidFill>
                  <a:schemeClr val="tx1">
                    <a:lumMod val="65000"/>
                    <a:lumOff val="35000"/>
                  </a:schemeClr>
                </a:solidFill>
              </a:rPr>
              <a:t> ….</a:t>
            </a:r>
            <a:r>
              <a:rPr lang="en-US" sz="1800" dirty="0"/>
              <a:t>” </a:t>
            </a:r>
          </a:p>
          <a:p>
            <a:pPr lvl="2">
              <a:spcAft>
                <a:spcPts val="300"/>
              </a:spcAft>
            </a:pPr>
            <a:r>
              <a:rPr lang="en-US" sz="1800" dirty="0">
                <a:solidFill>
                  <a:schemeClr val="bg1"/>
                </a:solidFill>
              </a:rPr>
              <a:t>I.</a:t>
            </a:r>
          </a:p>
        </p:txBody>
      </p:sp>
      <p:sp>
        <p:nvSpPr>
          <p:cNvPr id="6" name="TextBox 5"/>
          <p:cNvSpPr txBox="1"/>
          <p:nvPr/>
        </p:nvSpPr>
        <p:spPr>
          <a:xfrm>
            <a:off x="1295400" y="4306334"/>
            <a:ext cx="5867400" cy="2031325"/>
          </a:xfrm>
          <a:prstGeom prst="rect">
            <a:avLst/>
          </a:prstGeom>
          <a:noFill/>
        </p:spPr>
        <p:txBody>
          <a:bodyPr wrap="square" rtlCol="0">
            <a:spAutoFit/>
          </a:bodyPr>
          <a:lstStyle/>
          <a:p>
            <a:r>
              <a:rPr lang="en-US" dirty="0"/>
              <a:t>I.R.C. § 7431(a)(1): “If any officer or employee of the United States knowingly, or by reason of negligence, inspects or discloses any return or return information with respect to a taxpayer in violation of any provision of section 6103, </a:t>
            </a:r>
            <a:r>
              <a:rPr lang="en-US" dirty="0">
                <a:solidFill>
                  <a:schemeClr val="accent1"/>
                </a:solidFill>
              </a:rPr>
              <a:t>such taxpayer may bring a civil action for damages against the United States </a:t>
            </a:r>
            <a:r>
              <a:rPr lang="en-US" dirty="0"/>
              <a:t>in a district court of the United States.”</a:t>
            </a:r>
          </a:p>
          <a:p>
            <a:endParaRPr lang="en-US" dirty="0"/>
          </a:p>
        </p:txBody>
      </p:sp>
    </p:spTree>
    <p:extLst>
      <p:ext uri="{BB962C8B-B14F-4D97-AF65-F5344CB8AC3E}">
        <p14:creationId xmlns:p14="http://schemas.microsoft.com/office/powerpoint/2010/main" val="354815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7410"/>
          </a:xfrm>
        </p:spPr>
        <p:txBody>
          <a:bodyPr/>
          <a:lstStyle/>
          <a:p>
            <a:pPr algn="ctr"/>
            <a:r>
              <a:rPr lang="en-US" b="1" dirty="0"/>
              <a:t>What Would Be Enforced? </a:t>
            </a:r>
            <a:r>
              <a:rPr lang="en-US" dirty="0"/>
              <a:t>(1/2)</a:t>
            </a:r>
          </a:p>
        </p:txBody>
      </p:sp>
      <p:sp>
        <p:nvSpPr>
          <p:cNvPr id="3" name="Slide Number Placeholder 2"/>
          <p:cNvSpPr>
            <a:spLocks noGrp="1"/>
          </p:cNvSpPr>
          <p:nvPr>
            <p:ph type="sldNum" sz="quarter" idx="12"/>
          </p:nvPr>
        </p:nvSpPr>
        <p:spPr/>
        <p:txBody>
          <a:bodyPr/>
          <a:lstStyle/>
          <a:p>
            <a:fld id="{CB7C3A9C-0781-454C-9013-92C74BBDEEA4}" type="slidenum">
              <a:rPr lang="en-US" smtClean="0"/>
              <a:t>17</a:t>
            </a:fld>
            <a:endParaRPr lang="en-US"/>
          </a:p>
        </p:txBody>
      </p:sp>
      <p:sp>
        <p:nvSpPr>
          <p:cNvPr id="4" name="Content Placeholder 3"/>
          <p:cNvSpPr>
            <a:spLocks noGrp="1"/>
          </p:cNvSpPr>
          <p:nvPr>
            <p:ph sz="quarter" idx="1"/>
          </p:nvPr>
        </p:nvSpPr>
        <p:spPr>
          <a:xfrm>
            <a:off x="457200" y="1219200"/>
            <a:ext cx="8229600" cy="5137150"/>
          </a:xfrm>
        </p:spPr>
        <p:txBody>
          <a:bodyPr>
            <a:normAutofit fontScale="70000" lnSpcReduction="20000"/>
          </a:bodyPr>
          <a:lstStyle/>
          <a:p>
            <a:pPr>
              <a:spcAft>
                <a:spcPts val="1200"/>
              </a:spcAft>
            </a:pPr>
            <a:r>
              <a:rPr lang="en-US" sz="2900" dirty="0"/>
              <a:t>“In discharging his duties, the Commissioner shall ensure that employees of the Internal Revenue Service are familiar with and act in accord with taxpayer rights </a:t>
            </a:r>
            <a:r>
              <a:rPr lang="en-US" sz="2900" i="1" dirty="0"/>
              <a:t>as afforded by other provisions of this title, </a:t>
            </a:r>
            <a:r>
              <a:rPr lang="en-US" sz="2900" dirty="0"/>
              <a:t>including ….” </a:t>
            </a:r>
          </a:p>
          <a:p>
            <a:pPr lvl="1">
              <a:spcAft>
                <a:spcPts val="600"/>
              </a:spcAft>
            </a:pPr>
            <a:r>
              <a:rPr lang="en-US" sz="2900" dirty="0">
                <a:solidFill>
                  <a:schemeClr val="tx1"/>
                </a:solidFill>
              </a:rPr>
              <a:t>Are all of the items listed actually afforded elsewhere in Title 26?</a:t>
            </a:r>
          </a:p>
          <a:p>
            <a:pPr marL="822960" lvl="3" indent="0">
              <a:buNone/>
            </a:pPr>
            <a:r>
              <a:rPr lang="en-US" sz="2900" dirty="0">
                <a:solidFill>
                  <a:schemeClr val="tx1">
                    <a:lumMod val="65000"/>
                    <a:lumOff val="35000"/>
                  </a:schemeClr>
                </a:solidFill>
              </a:rPr>
              <a:t>“</a:t>
            </a:r>
            <a:r>
              <a:rPr lang="en-US" sz="2900" b="1" dirty="0"/>
              <a:t>(A) </a:t>
            </a:r>
            <a:r>
              <a:rPr lang="en-US" sz="2900" dirty="0"/>
              <a:t>the right to be informed,</a:t>
            </a:r>
          </a:p>
          <a:p>
            <a:pPr marL="822960" lvl="3" indent="0">
              <a:buNone/>
            </a:pPr>
            <a:r>
              <a:rPr lang="en-US" sz="2900" b="1" dirty="0"/>
              <a:t>  (B) </a:t>
            </a:r>
            <a:r>
              <a:rPr lang="en-US" sz="2900" dirty="0"/>
              <a:t>the right to quality service,</a:t>
            </a:r>
          </a:p>
          <a:p>
            <a:pPr marL="822960" lvl="3" indent="0">
              <a:buNone/>
            </a:pPr>
            <a:r>
              <a:rPr lang="en-US" sz="2900" b="1" dirty="0"/>
              <a:t>  (C) </a:t>
            </a:r>
            <a:r>
              <a:rPr lang="en-US" sz="2900" dirty="0"/>
              <a:t>the right to pay no more than the correct amount of tax,</a:t>
            </a:r>
          </a:p>
          <a:p>
            <a:pPr marL="822960" lvl="3" indent="0">
              <a:buNone/>
            </a:pPr>
            <a:r>
              <a:rPr lang="en-US" sz="2900" b="1" dirty="0"/>
              <a:t>  (D) </a:t>
            </a:r>
            <a:r>
              <a:rPr lang="en-US" sz="2900" dirty="0"/>
              <a:t>the right to challenge the position of the Internal Revenue   </a:t>
            </a:r>
            <a:r>
              <a:rPr lang="en-US" sz="2900" dirty="0">
                <a:solidFill>
                  <a:schemeClr val="bg1"/>
                </a:solidFill>
              </a:rPr>
              <a:t>……..</a:t>
            </a:r>
            <a:r>
              <a:rPr lang="en-US" sz="2900" dirty="0"/>
              <a:t>Service and be heard,</a:t>
            </a:r>
          </a:p>
          <a:p>
            <a:pPr marL="822960" lvl="3" indent="0">
              <a:buNone/>
            </a:pPr>
            <a:r>
              <a:rPr lang="en-US" sz="2900" b="1" dirty="0"/>
              <a:t>  (E) </a:t>
            </a:r>
            <a:r>
              <a:rPr lang="en-US" sz="2900" dirty="0"/>
              <a:t>the right to appeal a decision of the Internal Revenue Service in </a:t>
            </a:r>
            <a:r>
              <a:rPr lang="en-US" sz="2900" dirty="0">
                <a:solidFill>
                  <a:schemeClr val="bg1"/>
                </a:solidFill>
              </a:rPr>
              <a:t>…….</a:t>
            </a:r>
            <a:r>
              <a:rPr lang="en-US" sz="2900" dirty="0"/>
              <a:t>an independent forum,</a:t>
            </a:r>
          </a:p>
          <a:p>
            <a:pPr marL="822960" lvl="3" indent="0">
              <a:buNone/>
            </a:pPr>
            <a:r>
              <a:rPr lang="en-US" sz="2900" b="1" dirty="0"/>
              <a:t>  (F) </a:t>
            </a:r>
            <a:r>
              <a:rPr lang="en-US" sz="2900" dirty="0"/>
              <a:t>the right to finality,</a:t>
            </a:r>
          </a:p>
          <a:p>
            <a:pPr marL="822960" lvl="3" indent="0">
              <a:buNone/>
            </a:pPr>
            <a:r>
              <a:rPr lang="en-US" sz="2900" b="1" dirty="0"/>
              <a:t>  (G) </a:t>
            </a:r>
            <a:r>
              <a:rPr lang="en-US" sz="2900" dirty="0"/>
              <a:t>the right to privacy,</a:t>
            </a:r>
          </a:p>
          <a:p>
            <a:pPr marL="822960" lvl="3" indent="0">
              <a:buNone/>
            </a:pPr>
            <a:r>
              <a:rPr lang="en-US" sz="2900" b="1" dirty="0"/>
              <a:t>  (H) </a:t>
            </a:r>
            <a:r>
              <a:rPr lang="en-US" sz="2900" dirty="0"/>
              <a:t>the right to confidentiality,</a:t>
            </a:r>
          </a:p>
          <a:p>
            <a:pPr marL="822960" lvl="3" indent="0">
              <a:buNone/>
            </a:pPr>
            <a:r>
              <a:rPr lang="en-US" sz="2900" b="1" dirty="0"/>
              <a:t>  (I) </a:t>
            </a:r>
            <a:r>
              <a:rPr lang="en-US" sz="2900" dirty="0"/>
              <a:t>the right to retain representation, and</a:t>
            </a:r>
          </a:p>
          <a:p>
            <a:pPr marL="822960" lvl="3" indent="0">
              <a:spcAft>
                <a:spcPts val="600"/>
              </a:spcAft>
              <a:buNone/>
            </a:pPr>
            <a:r>
              <a:rPr lang="en-US" sz="2900" b="1" dirty="0"/>
              <a:t>  (J) </a:t>
            </a:r>
            <a:r>
              <a:rPr lang="en-US" sz="2900" dirty="0"/>
              <a:t>the right to a fair and just tax system.</a:t>
            </a:r>
            <a:r>
              <a:rPr lang="en-US" sz="2900" dirty="0">
                <a:solidFill>
                  <a:schemeClr val="tx1">
                    <a:lumMod val="65000"/>
                    <a:lumOff val="35000"/>
                  </a:schemeClr>
                </a:solidFill>
              </a:rPr>
              <a:t>”</a:t>
            </a:r>
          </a:p>
        </p:txBody>
      </p:sp>
    </p:spTree>
    <p:extLst>
      <p:ext uri="{BB962C8B-B14F-4D97-AF65-F5344CB8AC3E}">
        <p14:creationId xmlns:p14="http://schemas.microsoft.com/office/powerpoint/2010/main" val="113840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200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nodeType="afterEffect">
                                  <p:stCondLst>
                                    <p:cond delay="1000"/>
                                  </p:stCondLst>
                                  <p:childTnLst>
                                    <p:set>
                                      <p:cBhvr>
                                        <p:cTn id="9" dur="1" fill="hold">
                                          <p:stCondLst>
                                            <p:cond delay="0"/>
                                          </p:stCondLst>
                                        </p:cTn>
                                        <p:tgtEl>
                                          <p:spTgt spid="4">
                                            <p:txEl>
                                              <p:pRg st="3" end="3"/>
                                            </p:txEl>
                                          </p:spTgt>
                                        </p:tgtEl>
                                        <p:attrNameLst>
                                          <p:attrName>style.visibility</p:attrName>
                                        </p:attrNameLst>
                                      </p:cBhvr>
                                      <p:to>
                                        <p:strVal val="visible"/>
                                      </p:to>
                                    </p:set>
                                  </p:childTnLst>
                                </p:cTn>
                              </p:par>
                            </p:childTnLst>
                          </p:cTn>
                        </p:par>
                        <p:par>
                          <p:cTn id="10" fill="hold">
                            <p:stCondLst>
                              <p:cond delay="3000"/>
                            </p:stCondLst>
                            <p:childTnLst>
                              <p:par>
                                <p:cTn id="11" presetID="1" presetClass="entr" presetSubtype="0" fill="hold" nodeType="afterEffect">
                                  <p:stCondLst>
                                    <p:cond delay="100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par>
                          <p:cTn id="13" fill="hold">
                            <p:stCondLst>
                              <p:cond delay="4000"/>
                            </p:stCondLst>
                            <p:childTnLst>
                              <p:par>
                                <p:cTn id="14" presetID="1" presetClass="entr" presetSubtype="0" fill="hold" nodeType="afterEffect">
                                  <p:stCondLst>
                                    <p:cond delay="1000"/>
                                  </p:stCondLst>
                                  <p:childTnLst>
                                    <p:set>
                                      <p:cBhvr>
                                        <p:cTn id="15" dur="1" fill="hold">
                                          <p:stCondLst>
                                            <p:cond delay="0"/>
                                          </p:stCondLst>
                                        </p:cTn>
                                        <p:tgtEl>
                                          <p:spTgt spid="4">
                                            <p:txEl>
                                              <p:pRg st="5" end="5"/>
                                            </p:txEl>
                                          </p:spTgt>
                                        </p:tgtEl>
                                        <p:attrNameLst>
                                          <p:attrName>style.visibility</p:attrName>
                                        </p:attrNameLst>
                                      </p:cBhvr>
                                      <p:to>
                                        <p:strVal val="visible"/>
                                      </p:to>
                                    </p:set>
                                  </p:childTnLst>
                                </p:cTn>
                              </p:par>
                            </p:childTnLst>
                          </p:cTn>
                        </p:par>
                        <p:par>
                          <p:cTn id="16" fill="hold">
                            <p:stCondLst>
                              <p:cond delay="5000"/>
                            </p:stCondLst>
                            <p:childTnLst>
                              <p:par>
                                <p:cTn id="17" presetID="1" presetClass="entr" presetSubtype="0" fill="hold" nodeType="afterEffect">
                                  <p:stCondLst>
                                    <p:cond delay="100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par>
                          <p:cTn id="19" fill="hold">
                            <p:stCondLst>
                              <p:cond delay="6000"/>
                            </p:stCondLst>
                            <p:childTnLst>
                              <p:par>
                                <p:cTn id="20" presetID="1" presetClass="entr" presetSubtype="0" fill="hold" nodeType="afterEffect">
                                  <p:stCondLst>
                                    <p:cond delay="1000"/>
                                  </p:stCondLst>
                                  <p:childTnLst>
                                    <p:set>
                                      <p:cBhvr>
                                        <p:cTn id="21" dur="1" fill="hold">
                                          <p:stCondLst>
                                            <p:cond delay="0"/>
                                          </p:stCondLst>
                                        </p:cTn>
                                        <p:tgtEl>
                                          <p:spTgt spid="4">
                                            <p:txEl>
                                              <p:pRg st="7" end="7"/>
                                            </p:txEl>
                                          </p:spTgt>
                                        </p:tgtEl>
                                        <p:attrNameLst>
                                          <p:attrName>style.visibility</p:attrName>
                                        </p:attrNameLst>
                                      </p:cBhvr>
                                      <p:to>
                                        <p:strVal val="visible"/>
                                      </p:to>
                                    </p:set>
                                  </p:childTnLst>
                                </p:cTn>
                              </p:par>
                            </p:childTnLst>
                          </p:cTn>
                        </p:par>
                        <p:par>
                          <p:cTn id="22" fill="hold">
                            <p:stCondLst>
                              <p:cond delay="7000"/>
                            </p:stCondLst>
                            <p:childTnLst>
                              <p:par>
                                <p:cTn id="23" presetID="1" presetClass="entr" presetSubtype="0" fill="hold" nodeType="afterEffect">
                                  <p:stCondLst>
                                    <p:cond delay="1000"/>
                                  </p:stCondLst>
                                  <p:childTnLst>
                                    <p:set>
                                      <p:cBhvr>
                                        <p:cTn id="24" dur="1" fill="hold">
                                          <p:stCondLst>
                                            <p:cond delay="0"/>
                                          </p:stCondLst>
                                        </p:cTn>
                                        <p:tgtEl>
                                          <p:spTgt spid="4">
                                            <p:txEl>
                                              <p:pRg st="8" end="8"/>
                                            </p:txEl>
                                          </p:spTgt>
                                        </p:tgtEl>
                                        <p:attrNameLst>
                                          <p:attrName>style.visibility</p:attrName>
                                        </p:attrNameLst>
                                      </p:cBhvr>
                                      <p:to>
                                        <p:strVal val="visible"/>
                                      </p:to>
                                    </p:set>
                                  </p:childTnLst>
                                </p:cTn>
                              </p:par>
                            </p:childTnLst>
                          </p:cTn>
                        </p:par>
                        <p:par>
                          <p:cTn id="25" fill="hold">
                            <p:stCondLst>
                              <p:cond delay="8000"/>
                            </p:stCondLst>
                            <p:childTnLst>
                              <p:par>
                                <p:cTn id="26" presetID="1" presetClass="entr" presetSubtype="0" fill="hold" nodeType="afterEffect">
                                  <p:stCondLst>
                                    <p:cond delay="1000"/>
                                  </p:stCondLst>
                                  <p:childTnLst>
                                    <p:set>
                                      <p:cBhvr>
                                        <p:cTn id="27" dur="1" fill="hold">
                                          <p:stCondLst>
                                            <p:cond delay="0"/>
                                          </p:stCondLst>
                                        </p:cTn>
                                        <p:tgtEl>
                                          <p:spTgt spid="4">
                                            <p:txEl>
                                              <p:pRg st="9" end="9"/>
                                            </p:txEl>
                                          </p:spTgt>
                                        </p:tgtEl>
                                        <p:attrNameLst>
                                          <p:attrName>style.visibility</p:attrName>
                                        </p:attrNameLst>
                                      </p:cBhvr>
                                      <p:to>
                                        <p:strVal val="visible"/>
                                      </p:to>
                                    </p:set>
                                  </p:childTnLst>
                                </p:cTn>
                              </p:par>
                            </p:childTnLst>
                          </p:cTn>
                        </p:par>
                        <p:par>
                          <p:cTn id="28" fill="hold">
                            <p:stCondLst>
                              <p:cond delay="9000"/>
                            </p:stCondLst>
                            <p:childTnLst>
                              <p:par>
                                <p:cTn id="29" presetID="1" presetClass="entr" presetSubtype="0" fill="hold" nodeType="afterEffect">
                                  <p:stCondLst>
                                    <p:cond delay="1000"/>
                                  </p:stCondLst>
                                  <p:childTnLst>
                                    <p:set>
                                      <p:cBhvr>
                                        <p:cTn id="30" dur="1" fill="hold">
                                          <p:stCondLst>
                                            <p:cond delay="0"/>
                                          </p:stCondLst>
                                        </p:cTn>
                                        <p:tgtEl>
                                          <p:spTgt spid="4">
                                            <p:txEl>
                                              <p:pRg st="10" end="10"/>
                                            </p:txEl>
                                          </p:spTgt>
                                        </p:tgtEl>
                                        <p:attrNameLst>
                                          <p:attrName>style.visibility</p:attrName>
                                        </p:attrNameLst>
                                      </p:cBhvr>
                                      <p:to>
                                        <p:strVal val="visible"/>
                                      </p:to>
                                    </p:set>
                                  </p:childTnLst>
                                </p:cTn>
                              </p:par>
                            </p:childTnLst>
                          </p:cTn>
                        </p:par>
                        <p:par>
                          <p:cTn id="31" fill="hold">
                            <p:stCondLst>
                              <p:cond delay="10000"/>
                            </p:stCondLst>
                            <p:childTnLst>
                              <p:par>
                                <p:cTn id="32" presetID="1" presetClass="entr" presetSubtype="0" fill="hold" nodeType="afterEffect">
                                  <p:stCondLst>
                                    <p:cond delay="1000"/>
                                  </p:stCondLst>
                                  <p:childTnLst>
                                    <p:set>
                                      <p:cBhvr>
                                        <p:cTn id="33"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What Would Be Enforced? </a:t>
            </a:r>
            <a:r>
              <a:rPr lang="en-US" dirty="0"/>
              <a:t>(2/2)</a:t>
            </a:r>
          </a:p>
        </p:txBody>
      </p:sp>
      <p:sp>
        <p:nvSpPr>
          <p:cNvPr id="3" name="Slide Number Placeholder 2"/>
          <p:cNvSpPr>
            <a:spLocks noGrp="1"/>
          </p:cNvSpPr>
          <p:nvPr>
            <p:ph type="sldNum" sz="quarter" idx="12"/>
          </p:nvPr>
        </p:nvSpPr>
        <p:spPr/>
        <p:txBody>
          <a:bodyPr/>
          <a:lstStyle/>
          <a:p>
            <a:fld id="{CB7C3A9C-0781-454C-9013-92C74BBDEEA4}" type="slidenum">
              <a:rPr lang="en-US" smtClean="0"/>
              <a:t>18</a:t>
            </a:fld>
            <a:endParaRPr lang="en-US"/>
          </a:p>
        </p:txBody>
      </p:sp>
      <p:sp>
        <p:nvSpPr>
          <p:cNvPr id="4" name="Content Placeholder 3"/>
          <p:cNvSpPr>
            <a:spLocks noGrp="1"/>
          </p:cNvSpPr>
          <p:nvPr>
            <p:ph sz="quarter" idx="1"/>
          </p:nvPr>
        </p:nvSpPr>
        <p:spPr/>
        <p:txBody>
          <a:bodyPr>
            <a:normAutofit/>
          </a:bodyPr>
          <a:lstStyle/>
          <a:p>
            <a:r>
              <a:rPr lang="en-US" sz="2400" dirty="0"/>
              <a:t>In discharging his duties, the Commissioner shall ensure that employees of the Internal Revenue Service are familiar with and act in accord with taxpayer rights as afforded by other provisions of this title, including—</a:t>
            </a:r>
          </a:p>
          <a:p>
            <a:pPr marL="548640" lvl="2" indent="0">
              <a:spcBef>
                <a:spcPts val="0"/>
              </a:spcBef>
              <a:buNone/>
            </a:pPr>
            <a:r>
              <a:rPr lang="en-US" sz="2400" b="1" dirty="0"/>
              <a:t>…</a:t>
            </a:r>
          </a:p>
          <a:p>
            <a:pPr marL="548640" lvl="2" indent="0">
              <a:spcAft>
                <a:spcPts val="1200"/>
              </a:spcAft>
              <a:buNone/>
            </a:pPr>
            <a:r>
              <a:rPr lang="en-US" sz="2400" b="1" dirty="0"/>
              <a:t>(E) </a:t>
            </a:r>
            <a:r>
              <a:rPr lang="en-US" sz="2400" dirty="0">
                <a:solidFill>
                  <a:schemeClr val="accent1"/>
                </a:solidFill>
              </a:rPr>
              <a:t>the right to appeal a decision of the Internal Revenue Service in an independent forum</a:t>
            </a:r>
            <a:r>
              <a:rPr lang="en-US" sz="2400" dirty="0"/>
              <a:t> ….</a:t>
            </a:r>
          </a:p>
          <a:p>
            <a:r>
              <a:rPr lang="en-US" sz="2400" dirty="0"/>
              <a:t>What is the “right to appeal a decision of the [IRS] in an independent forum” afforded by Title 26?</a:t>
            </a:r>
          </a:p>
          <a:p>
            <a:pPr marL="0" indent="0">
              <a:buNone/>
            </a:pPr>
            <a:endParaRPr lang="en-US" sz="2400" dirty="0"/>
          </a:p>
        </p:txBody>
      </p:sp>
    </p:spTree>
    <p:extLst>
      <p:ext uri="{BB962C8B-B14F-4D97-AF65-F5344CB8AC3E}">
        <p14:creationId xmlns:p14="http://schemas.microsoft.com/office/powerpoint/2010/main" val="2854160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Right on the IRS’s Website </a:t>
            </a:r>
          </a:p>
        </p:txBody>
      </p:sp>
      <p:sp>
        <p:nvSpPr>
          <p:cNvPr id="3" name="Slide Number Placeholder 2"/>
          <p:cNvSpPr>
            <a:spLocks noGrp="1"/>
          </p:cNvSpPr>
          <p:nvPr>
            <p:ph type="sldNum" sz="quarter" idx="12"/>
          </p:nvPr>
        </p:nvSpPr>
        <p:spPr/>
        <p:txBody>
          <a:bodyPr/>
          <a:lstStyle/>
          <a:p>
            <a:fld id="{CB7C3A9C-0781-454C-9013-92C74BBDEEA4}" type="slidenum">
              <a:rPr lang="en-US" smtClean="0"/>
              <a:t>19</a:t>
            </a:fld>
            <a:endParaRPr lang="en-US"/>
          </a:p>
        </p:txBody>
      </p:sp>
      <p:sp>
        <p:nvSpPr>
          <p:cNvPr id="4" name="Content Placeholder 3"/>
          <p:cNvSpPr>
            <a:spLocks noGrp="1"/>
          </p:cNvSpPr>
          <p:nvPr>
            <p:ph sz="quarter" idx="1"/>
          </p:nvPr>
        </p:nvSpPr>
        <p:spPr>
          <a:xfrm>
            <a:off x="457199" y="1219200"/>
            <a:ext cx="8001001" cy="3886200"/>
          </a:xfrm>
        </p:spPr>
        <p:txBody>
          <a:bodyPr>
            <a:normAutofit/>
          </a:bodyPr>
          <a:lstStyle/>
          <a:p>
            <a:pPr marL="0" indent="0">
              <a:buNone/>
            </a:pPr>
            <a:endParaRPr lang="en-US" b="1" dirty="0"/>
          </a:p>
          <a:p>
            <a:pPr marL="457200" indent="0">
              <a:buNone/>
            </a:pPr>
            <a:r>
              <a:rPr lang="en-US" b="1" dirty="0"/>
              <a:t>The Right to Appeal an IRS Decision in an Independent Forum</a:t>
            </a:r>
          </a:p>
          <a:p>
            <a:pPr marL="457200" indent="0">
              <a:buNone/>
            </a:pPr>
            <a:r>
              <a:rPr lang="en-US" dirty="0">
                <a:solidFill>
                  <a:srgbClr val="860000"/>
                </a:solidFill>
              </a:rPr>
              <a:t>“Taxpayers are entitled to a fair and impartial </a:t>
            </a:r>
            <a:r>
              <a:rPr lang="en-US" i="1" dirty="0">
                <a:solidFill>
                  <a:srgbClr val="FF0000"/>
                </a:solidFill>
              </a:rPr>
              <a:t>administrative</a:t>
            </a:r>
            <a:r>
              <a:rPr lang="en-US" i="1" dirty="0">
                <a:solidFill>
                  <a:srgbClr val="860000"/>
                </a:solidFill>
              </a:rPr>
              <a:t> </a:t>
            </a:r>
            <a:r>
              <a:rPr lang="en-US" i="1" dirty="0">
                <a:solidFill>
                  <a:srgbClr val="FF0000"/>
                </a:solidFill>
              </a:rPr>
              <a:t>appeal of most IRS decisions</a:t>
            </a:r>
            <a:r>
              <a:rPr lang="en-US" i="1" dirty="0">
                <a:solidFill>
                  <a:srgbClr val="860000"/>
                </a:solidFill>
              </a:rPr>
              <a:t>, including many penalties</a:t>
            </a:r>
            <a:r>
              <a:rPr lang="en-US" dirty="0">
                <a:solidFill>
                  <a:srgbClr val="860000"/>
                </a:solidFill>
              </a:rPr>
              <a:t>, and have the right to receive a written response regarding the Office of Appeals’ decision. Taxpayers generally have the right to take their cases to court.” </a:t>
            </a:r>
            <a:r>
              <a:rPr lang="en-US" sz="2400" dirty="0">
                <a:solidFill>
                  <a:schemeClr val="tx1">
                    <a:lumMod val="75000"/>
                    <a:lumOff val="25000"/>
                  </a:schemeClr>
                </a:solidFill>
              </a:rPr>
              <a:t>(Emphasis added.)</a:t>
            </a:r>
          </a:p>
          <a:p>
            <a:pPr marL="0" indent="0">
              <a:buNone/>
            </a:pPr>
            <a:endParaRPr lang="en-US" dirty="0"/>
          </a:p>
        </p:txBody>
      </p:sp>
      <p:sp>
        <p:nvSpPr>
          <p:cNvPr id="5" name="TextBox 4"/>
          <p:cNvSpPr txBox="1"/>
          <p:nvPr/>
        </p:nvSpPr>
        <p:spPr>
          <a:xfrm>
            <a:off x="3429000" y="5892899"/>
            <a:ext cx="5474576" cy="646331"/>
          </a:xfrm>
          <a:prstGeom prst="rect">
            <a:avLst/>
          </a:prstGeom>
          <a:noFill/>
        </p:spPr>
        <p:txBody>
          <a:bodyPr wrap="none" rtlCol="0">
            <a:spAutoFit/>
          </a:bodyPr>
          <a:lstStyle/>
          <a:p>
            <a:r>
              <a:rPr lang="en-US" u="sng" dirty="0">
                <a:solidFill>
                  <a:schemeClr val="tx1">
                    <a:lumMod val="50000"/>
                    <a:lumOff val="50000"/>
                  </a:schemeClr>
                </a:solidFill>
              </a:rPr>
              <a:t>Source</a:t>
            </a:r>
            <a:r>
              <a:rPr lang="en-US" dirty="0">
                <a:solidFill>
                  <a:schemeClr val="tx1">
                    <a:lumMod val="50000"/>
                    <a:lumOff val="50000"/>
                  </a:schemeClr>
                </a:solidFill>
              </a:rPr>
              <a:t>: https://www.irs.gov/taxpayer-bill-of-rights#appeal</a:t>
            </a:r>
          </a:p>
          <a:p>
            <a:endParaRPr lang="en-US" dirty="0"/>
          </a:p>
        </p:txBody>
      </p:sp>
    </p:spTree>
    <p:extLst>
      <p:ext uri="{BB962C8B-B14F-4D97-AF65-F5344CB8AC3E}">
        <p14:creationId xmlns:p14="http://schemas.microsoft.com/office/powerpoint/2010/main" val="3025406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Structure of the Talk</a:t>
            </a:r>
          </a:p>
        </p:txBody>
      </p:sp>
      <p:sp>
        <p:nvSpPr>
          <p:cNvPr id="3" name="Slide Number Placeholder 2"/>
          <p:cNvSpPr>
            <a:spLocks noGrp="1"/>
          </p:cNvSpPr>
          <p:nvPr>
            <p:ph type="sldNum" sz="quarter" idx="12"/>
          </p:nvPr>
        </p:nvSpPr>
        <p:spPr/>
        <p:txBody>
          <a:bodyPr/>
          <a:lstStyle/>
          <a:p>
            <a:fld id="{CB7C3A9C-0781-454C-9013-92C74BBDEEA4}" type="slidenum">
              <a:rPr lang="en-US" smtClean="0"/>
              <a:t>2</a:t>
            </a:fld>
            <a:endParaRPr lang="en-US"/>
          </a:p>
        </p:txBody>
      </p:sp>
      <p:sp>
        <p:nvSpPr>
          <p:cNvPr id="4" name="Content Placeholder 3"/>
          <p:cNvSpPr>
            <a:spLocks noGrp="1"/>
          </p:cNvSpPr>
          <p:nvPr>
            <p:ph sz="quarter" idx="1"/>
          </p:nvPr>
        </p:nvSpPr>
        <p:spPr>
          <a:xfrm>
            <a:off x="457200" y="1371600"/>
            <a:ext cx="8229600" cy="4785360"/>
          </a:xfrm>
        </p:spPr>
        <p:txBody>
          <a:bodyPr/>
          <a:lstStyle/>
          <a:p>
            <a:pPr>
              <a:spcAft>
                <a:spcPts val="1200"/>
              </a:spcAft>
            </a:pPr>
            <a:r>
              <a:rPr lang="en-US" sz="3200" dirty="0"/>
              <a:t>A quick history of the TBOR </a:t>
            </a:r>
          </a:p>
          <a:p>
            <a:pPr>
              <a:spcAft>
                <a:spcPts val="1200"/>
              </a:spcAft>
            </a:pPr>
            <a:r>
              <a:rPr lang="en-US" sz="3200" dirty="0"/>
              <a:t>The language of IRC § 7803</a:t>
            </a:r>
          </a:p>
          <a:p>
            <a:pPr>
              <a:spcAft>
                <a:spcPts val="1200"/>
              </a:spcAft>
            </a:pPr>
            <a:r>
              <a:rPr lang="en-US" sz="3200" dirty="0"/>
              <a:t>The question of remedy</a:t>
            </a:r>
          </a:p>
          <a:p>
            <a:pPr>
              <a:spcAft>
                <a:spcPts val="1200"/>
              </a:spcAft>
            </a:pPr>
            <a:r>
              <a:rPr lang="en-US" sz="3200" dirty="0"/>
              <a:t>Can we infer a private right of action?</a:t>
            </a:r>
          </a:p>
          <a:p>
            <a:pPr>
              <a:spcAft>
                <a:spcPts val="1200"/>
              </a:spcAft>
            </a:pPr>
            <a:r>
              <a:rPr lang="en-US" sz="3200" dirty="0"/>
              <a:t>A right to an appeal?</a:t>
            </a:r>
          </a:p>
          <a:p>
            <a:endParaRPr lang="en-US" dirty="0"/>
          </a:p>
          <a:p>
            <a:endParaRPr lang="en-US" dirty="0"/>
          </a:p>
          <a:p>
            <a:endParaRPr lang="en-US" dirty="0"/>
          </a:p>
        </p:txBody>
      </p:sp>
    </p:spTree>
    <p:extLst>
      <p:ext uri="{BB962C8B-B14F-4D97-AF65-F5344CB8AC3E}">
        <p14:creationId xmlns:p14="http://schemas.microsoft.com/office/powerpoint/2010/main" val="35828615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a:t>
            </a:r>
            <a:r>
              <a:rPr lang="en-US" b="1" i="1" dirty="0"/>
              <a:t>Facebook </a:t>
            </a:r>
            <a:r>
              <a:rPr lang="en-US" b="1" dirty="0"/>
              <a:t>Decision</a:t>
            </a:r>
          </a:p>
        </p:txBody>
      </p:sp>
      <p:sp>
        <p:nvSpPr>
          <p:cNvPr id="3" name="Slide Number Placeholder 2"/>
          <p:cNvSpPr>
            <a:spLocks noGrp="1"/>
          </p:cNvSpPr>
          <p:nvPr>
            <p:ph type="sldNum" sz="quarter" idx="12"/>
          </p:nvPr>
        </p:nvSpPr>
        <p:spPr/>
        <p:txBody>
          <a:bodyPr/>
          <a:lstStyle/>
          <a:p>
            <a:fld id="{CB7C3A9C-0781-454C-9013-92C74BBDEEA4}" type="slidenum">
              <a:rPr lang="en-US" smtClean="0"/>
              <a:t>20</a:t>
            </a:fld>
            <a:endParaRPr lang="en-US"/>
          </a:p>
        </p:txBody>
      </p:sp>
      <p:sp>
        <p:nvSpPr>
          <p:cNvPr id="4" name="Content Placeholder 3"/>
          <p:cNvSpPr>
            <a:spLocks noGrp="1"/>
          </p:cNvSpPr>
          <p:nvPr>
            <p:ph sz="quarter" idx="1"/>
          </p:nvPr>
        </p:nvSpPr>
        <p:spPr>
          <a:xfrm>
            <a:off x="457200" y="1371600"/>
            <a:ext cx="8229600" cy="4785360"/>
          </a:xfrm>
        </p:spPr>
        <p:txBody>
          <a:bodyPr/>
          <a:lstStyle/>
          <a:p>
            <a:r>
              <a:rPr lang="en-US" dirty="0"/>
              <a:t>Facebook, Inc. &amp; </a:t>
            </a:r>
            <a:r>
              <a:rPr lang="en-US" dirty="0" err="1"/>
              <a:t>Subs.v</a:t>
            </a:r>
            <a:r>
              <a:rPr lang="en-US" dirty="0"/>
              <a:t>. IRS (N.D. Calif. 2018).</a:t>
            </a:r>
          </a:p>
          <a:p>
            <a:pPr lvl="1">
              <a:spcAft>
                <a:spcPts val="1200"/>
              </a:spcAft>
            </a:pPr>
            <a:r>
              <a:rPr lang="en-US" dirty="0"/>
              <a:t>Suit under APA to provide an IRS appeal.</a:t>
            </a:r>
          </a:p>
          <a:p>
            <a:r>
              <a:rPr lang="en-US" dirty="0"/>
              <a:t>Court held for IRS.</a:t>
            </a:r>
          </a:p>
          <a:p>
            <a:pPr lvl="1"/>
            <a:r>
              <a:rPr lang="en-US" dirty="0"/>
              <a:t>IRC § 7803(a)(3) does not give taxpayers legally enforceable rights. </a:t>
            </a:r>
          </a:p>
          <a:p>
            <a:pPr lvl="1">
              <a:spcAft>
                <a:spcPts val="1200"/>
              </a:spcAft>
            </a:pPr>
            <a:r>
              <a:rPr lang="en-US" dirty="0"/>
              <a:t>Even if it did, the independent forum could be the U.S. Tax Court, in which Facebook was already litigating.</a:t>
            </a:r>
          </a:p>
          <a:p>
            <a:r>
              <a:rPr lang="en-US" dirty="0"/>
              <a:t>In my view, </a:t>
            </a:r>
            <a:r>
              <a:rPr lang="en-US" i="1" dirty="0"/>
              <a:t>Facebook </a:t>
            </a:r>
            <a:r>
              <a:rPr lang="en-US" dirty="0"/>
              <a:t>was correctly decided. It is also in line with the idea that TBOR did not create new rights or a private right of action.</a:t>
            </a:r>
          </a:p>
          <a:p>
            <a:endParaRPr lang="en-US" dirty="0"/>
          </a:p>
        </p:txBody>
      </p:sp>
    </p:spTree>
    <p:extLst>
      <p:ext uri="{BB962C8B-B14F-4D97-AF65-F5344CB8AC3E}">
        <p14:creationId xmlns:p14="http://schemas.microsoft.com/office/powerpoint/2010/main" val="1961101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B7C3A9C-0781-454C-9013-92C74BBDEEA4}" type="slidenum">
              <a:rPr lang="en-US" smtClean="0"/>
              <a:t>21</a:t>
            </a:fld>
            <a:endParaRPr lang="en-US"/>
          </a:p>
        </p:txBody>
      </p:sp>
      <p:sp>
        <p:nvSpPr>
          <p:cNvPr id="5" name="Rectangle 4"/>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885145" y="2598003"/>
            <a:ext cx="3373744" cy="830997"/>
          </a:xfrm>
          <a:prstGeom prst="rect">
            <a:avLst/>
          </a:prstGeom>
          <a:noFill/>
        </p:spPr>
        <p:txBody>
          <a:bodyPr wrap="none" lIns="91440" tIns="45720" rIns="91440" bIns="45720">
            <a:spAutoFit/>
          </a:bodyPr>
          <a:lstStyle/>
          <a:p>
            <a:pPr algn="ctr"/>
            <a:r>
              <a:rPr lang="en-US" sz="4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Thank you!</a:t>
            </a:r>
          </a:p>
        </p:txBody>
      </p:sp>
    </p:spTree>
    <p:extLst>
      <p:ext uri="{BB962C8B-B14F-4D97-AF65-F5344CB8AC3E}">
        <p14:creationId xmlns:p14="http://schemas.microsoft.com/office/powerpoint/2010/main" val="3077103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B7C3A9C-0781-454C-9013-92C74BBDEEA4}" type="slidenum">
              <a:rPr lang="en-US" smtClean="0"/>
              <a:t>3</a:t>
            </a:fld>
            <a:endParaRPr lang="en-US"/>
          </a:p>
        </p:txBody>
      </p:sp>
      <p:sp>
        <p:nvSpPr>
          <p:cNvPr id="5" name="Rectangle 4"/>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128525" y="2598003"/>
            <a:ext cx="4886980" cy="830997"/>
          </a:xfrm>
          <a:prstGeom prst="rect">
            <a:avLst/>
          </a:prstGeom>
          <a:noFill/>
        </p:spPr>
        <p:txBody>
          <a:bodyPr wrap="none" lIns="91440" tIns="45720" rIns="91440" bIns="45720">
            <a:spAutoFit/>
          </a:bodyPr>
          <a:lstStyle/>
          <a:p>
            <a:pPr algn="ctr"/>
            <a:r>
              <a:rPr lang="en-US" sz="4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A Quick History</a:t>
            </a:r>
          </a:p>
        </p:txBody>
      </p:sp>
    </p:spTree>
    <p:extLst>
      <p:ext uri="{BB962C8B-B14F-4D97-AF65-F5344CB8AC3E}">
        <p14:creationId xmlns:p14="http://schemas.microsoft.com/office/powerpoint/2010/main" val="3142690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History of the TBOR: Highlights</a:t>
            </a:r>
            <a:endParaRPr lang="en-US" dirty="0"/>
          </a:p>
        </p:txBody>
      </p:sp>
      <p:sp>
        <p:nvSpPr>
          <p:cNvPr id="3" name="Slide Number Placeholder 2"/>
          <p:cNvSpPr>
            <a:spLocks noGrp="1"/>
          </p:cNvSpPr>
          <p:nvPr>
            <p:ph type="sldNum" sz="quarter" idx="12"/>
          </p:nvPr>
        </p:nvSpPr>
        <p:spPr/>
        <p:txBody>
          <a:bodyPr/>
          <a:lstStyle/>
          <a:p>
            <a:fld id="{CB7C3A9C-0781-454C-9013-92C74BBDEEA4}" type="slidenum">
              <a:rPr lang="en-US" smtClean="0"/>
              <a:t>4</a:t>
            </a:fld>
            <a:endParaRPr lang="en-US"/>
          </a:p>
        </p:txBody>
      </p:sp>
      <p:sp>
        <p:nvSpPr>
          <p:cNvPr id="4" name="Content Placeholder 3"/>
          <p:cNvSpPr>
            <a:spLocks noGrp="1"/>
          </p:cNvSpPr>
          <p:nvPr>
            <p:ph sz="quarter" idx="1"/>
          </p:nvPr>
        </p:nvSpPr>
        <p:spPr>
          <a:xfrm>
            <a:off x="457200" y="1295400"/>
            <a:ext cx="8458200" cy="5181600"/>
          </a:xfrm>
        </p:spPr>
        <p:txBody>
          <a:bodyPr>
            <a:normAutofit lnSpcReduction="10000"/>
          </a:bodyPr>
          <a:lstStyle/>
          <a:p>
            <a:pPr>
              <a:spcAft>
                <a:spcPts val="1200"/>
              </a:spcAft>
            </a:pPr>
            <a:r>
              <a:rPr lang="en-US" dirty="0"/>
              <a:t>2007:  The NTA’s annual report to Congress proposed a TBOR, listing taxpayer rights </a:t>
            </a:r>
            <a:r>
              <a:rPr lang="en-US"/>
              <a:t>&amp; responsibilities.</a:t>
            </a:r>
            <a:endParaRPr lang="en-US" dirty="0"/>
          </a:p>
          <a:p>
            <a:pPr>
              <a:spcAft>
                <a:spcPts val="1200"/>
              </a:spcAft>
            </a:pPr>
            <a:r>
              <a:rPr lang="en-US" dirty="0"/>
              <a:t>2011:  The NTA called for it again &amp; provided a list of statutes &amp; IRS guidance related to each right/responsibility.</a:t>
            </a:r>
          </a:p>
          <a:p>
            <a:pPr>
              <a:spcAft>
                <a:spcPts val="1200"/>
              </a:spcAft>
            </a:pPr>
            <a:r>
              <a:rPr lang="en-US" dirty="0"/>
              <a:t>2013: The NTA listed as the #1 most serious problem that the IRS Should Adopt a Taxpayer Bill of Rights.</a:t>
            </a:r>
          </a:p>
          <a:p>
            <a:pPr>
              <a:spcAft>
                <a:spcPts val="1200"/>
              </a:spcAft>
            </a:pPr>
            <a:r>
              <a:rPr lang="en-US" dirty="0"/>
              <a:t>2014: IRS adopted a TBOR; NTA called again for codification.</a:t>
            </a:r>
          </a:p>
          <a:p>
            <a:pPr>
              <a:spcAft>
                <a:spcPts val="1200"/>
              </a:spcAft>
            </a:pPr>
            <a:r>
              <a:rPr lang="en-US" dirty="0"/>
              <a:t>2015: Congress codified the TBOR.</a:t>
            </a:r>
          </a:p>
          <a:p>
            <a:pPr>
              <a:spcAft>
                <a:spcPts val="1200"/>
              </a:spcAft>
            </a:pPr>
            <a:r>
              <a:rPr lang="en-US" dirty="0"/>
              <a:t>2017: NTA called for Congress to make the TBOR IRC § 1.</a:t>
            </a:r>
          </a:p>
          <a:p>
            <a:endParaRPr lang="en-US" dirty="0"/>
          </a:p>
        </p:txBody>
      </p:sp>
    </p:spTree>
    <p:extLst>
      <p:ext uri="{BB962C8B-B14F-4D97-AF65-F5344CB8AC3E}">
        <p14:creationId xmlns:p14="http://schemas.microsoft.com/office/powerpoint/2010/main" val="4148511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B7C3A9C-0781-454C-9013-92C74BBDEEA4}" type="slidenum">
              <a:rPr lang="en-US" smtClean="0"/>
              <a:t>5</a:t>
            </a:fld>
            <a:endParaRPr lang="en-US"/>
          </a:p>
        </p:txBody>
      </p:sp>
      <p:sp>
        <p:nvSpPr>
          <p:cNvPr id="5" name="Rectangle 4"/>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801425" y="2598003"/>
            <a:ext cx="5541197" cy="1569660"/>
          </a:xfrm>
          <a:prstGeom prst="rect">
            <a:avLst/>
          </a:prstGeom>
          <a:noFill/>
        </p:spPr>
        <p:txBody>
          <a:bodyPr wrap="none" lIns="91440" tIns="45720" rIns="91440" bIns="45720">
            <a:spAutoFit/>
          </a:bodyPr>
          <a:lstStyle/>
          <a:p>
            <a:pPr algn="ctr"/>
            <a:r>
              <a:rPr lang="en-US"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The Statute’s Text </a:t>
            </a:r>
          </a:p>
          <a:p>
            <a:pPr algn="ctr"/>
            <a:r>
              <a:rPr lang="en-US"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&amp; Structure</a:t>
            </a:r>
            <a:endParaRPr lang="en-US" sz="4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3403365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Statute: IRC § 7803(a)(3)</a:t>
            </a:r>
          </a:p>
        </p:txBody>
      </p:sp>
      <p:sp>
        <p:nvSpPr>
          <p:cNvPr id="3" name="Slide Number Placeholder 2"/>
          <p:cNvSpPr>
            <a:spLocks noGrp="1"/>
          </p:cNvSpPr>
          <p:nvPr>
            <p:ph type="sldNum" sz="quarter" idx="12"/>
          </p:nvPr>
        </p:nvSpPr>
        <p:spPr/>
        <p:txBody>
          <a:bodyPr/>
          <a:lstStyle/>
          <a:p>
            <a:fld id="{CB7C3A9C-0781-454C-9013-92C74BBDEEA4}" type="slidenum">
              <a:rPr lang="en-US" smtClean="0"/>
              <a:t>6</a:t>
            </a:fld>
            <a:endParaRPr lang="en-US"/>
          </a:p>
        </p:txBody>
      </p:sp>
      <p:sp>
        <p:nvSpPr>
          <p:cNvPr id="4" name="Content Placeholder 3"/>
          <p:cNvSpPr>
            <a:spLocks noGrp="1"/>
          </p:cNvSpPr>
          <p:nvPr>
            <p:ph sz="quarter" idx="1"/>
          </p:nvPr>
        </p:nvSpPr>
        <p:spPr>
          <a:xfrm>
            <a:off x="457200" y="1219200"/>
            <a:ext cx="8458200" cy="5257800"/>
          </a:xfrm>
        </p:spPr>
        <p:txBody>
          <a:bodyPr>
            <a:normAutofit fontScale="32500" lnSpcReduction="20000"/>
          </a:bodyPr>
          <a:lstStyle/>
          <a:p>
            <a:pPr marL="0" indent="0">
              <a:buNone/>
            </a:pPr>
            <a:r>
              <a:rPr lang="en-US" sz="4900" b="1" dirty="0">
                <a:solidFill>
                  <a:schemeClr val="accent1"/>
                </a:solidFill>
              </a:rPr>
              <a:t>26 U.S. Code § 7803 - Commissioner of Internal Revenue; other officials</a:t>
            </a:r>
          </a:p>
          <a:p>
            <a:pPr marL="0" indent="0">
              <a:buNone/>
            </a:pPr>
            <a:r>
              <a:rPr lang="en-US" sz="4900" b="1" cap="small" dirty="0"/>
              <a:t>(</a:t>
            </a:r>
            <a:r>
              <a:rPr lang="en-US" sz="4900" b="1" dirty="0"/>
              <a:t>a</a:t>
            </a:r>
            <a:r>
              <a:rPr lang="en-US" sz="4900" b="1" cap="small" dirty="0"/>
              <a:t>) Commissioner of Internal Revenue </a:t>
            </a:r>
          </a:p>
          <a:p>
            <a:pPr marL="0" indent="0">
              <a:spcBef>
                <a:spcPts val="0"/>
              </a:spcBef>
              <a:spcAft>
                <a:spcPts val="600"/>
              </a:spcAft>
              <a:buNone/>
            </a:pPr>
            <a:r>
              <a:rPr lang="en-US" sz="4900" cap="small" dirty="0"/>
              <a:t>     ....</a:t>
            </a:r>
          </a:p>
          <a:p>
            <a:pPr marL="274320" lvl="1" indent="0">
              <a:spcAft>
                <a:spcPts val="600"/>
              </a:spcAft>
              <a:buNone/>
            </a:pPr>
            <a:r>
              <a:rPr lang="en-US" sz="4900" b="1" dirty="0">
                <a:solidFill>
                  <a:schemeClr val="tx1"/>
                </a:solidFill>
              </a:rPr>
              <a:t>(2) </a:t>
            </a:r>
            <a:r>
              <a:rPr lang="en-US" sz="4900" b="1" cap="small" dirty="0">
                <a:solidFill>
                  <a:schemeClr val="tx1"/>
                </a:solidFill>
              </a:rPr>
              <a:t>Duties </a:t>
            </a:r>
            <a:r>
              <a:rPr lang="en-US" sz="4900" dirty="0">
                <a:solidFill>
                  <a:schemeClr val="tx1"/>
                </a:solidFill>
              </a:rPr>
              <a:t>The Commissioner shall have such duties and powers as the Secretary may prescribe ….</a:t>
            </a:r>
            <a:endParaRPr lang="en-US" sz="4900" b="1" cap="small" dirty="0">
              <a:solidFill>
                <a:schemeClr val="tx1"/>
              </a:solidFill>
            </a:endParaRPr>
          </a:p>
          <a:p>
            <a:pPr marL="274320" lvl="1" indent="0">
              <a:buNone/>
            </a:pPr>
            <a:r>
              <a:rPr lang="en-US" sz="4900" b="1" dirty="0">
                <a:solidFill>
                  <a:schemeClr val="tx1"/>
                </a:solidFill>
              </a:rPr>
              <a:t>(3) </a:t>
            </a:r>
            <a:r>
              <a:rPr lang="en-US" sz="4900" b="1" cap="small" dirty="0">
                <a:solidFill>
                  <a:schemeClr val="tx1"/>
                </a:solidFill>
              </a:rPr>
              <a:t>Execution of duties in accord with taxpayer rights </a:t>
            </a:r>
            <a:r>
              <a:rPr lang="en-US" sz="4900" dirty="0">
                <a:solidFill>
                  <a:schemeClr val="tx1"/>
                </a:solidFill>
              </a:rPr>
              <a:t>In discharging his duties, the Commissioner shall ensure that employees of the Internal Revenue Service are familiar with and act in accord with taxpayer rights as afforded by other provisions of this title, including—</a:t>
            </a:r>
          </a:p>
          <a:p>
            <a:pPr marL="548640" lvl="2" indent="0">
              <a:buNone/>
            </a:pPr>
            <a:r>
              <a:rPr lang="en-US" sz="4900" b="1" dirty="0"/>
              <a:t>(A) </a:t>
            </a:r>
            <a:r>
              <a:rPr lang="en-US" sz="4900" dirty="0"/>
              <a:t>the right to be informed,</a:t>
            </a:r>
          </a:p>
          <a:p>
            <a:pPr marL="548640" lvl="2" indent="0">
              <a:buNone/>
            </a:pPr>
            <a:r>
              <a:rPr lang="en-US" sz="4900" b="1" dirty="0"/>
              <a:t>(B) </a:t>
            </a:r>
            <a:r>
              <a:rPr lang="en-US" sz="4900" dirty="0"/>
              <a:t>the right to quality service,</a:t>
            </a:r>
          </a:p>
          <a:p>
            <a:pPr marL="548640" lvl="2" indent="0">
              <a:buNone/>
            </a:pPr>
            <a:r>
              <a:rPr lang="en-US" sz="4900" b="1" dirty="0"/>
              <a:t>(C) </a:t>
            </a:r>
            <a:r>
              <a:rPr lang="en-US" sz="4900" dirty="0"/>
              <a:t>the right to pay no more than the correct amount of tax,</a:t>
            </a:r>
          </a:p>
          <a:p>
            <a:pPr marL="548640" lvl="2" indent="0">
              <a:buNone/>
            </a:pPr>
            <a:r>
              <a:rPr lang="en-US" sz="4900" b="1" dirty="0"/>
              <a:t>(D) </a:t>
            </a:r>
            <a:r>
              <a:rPr lang="en-US" sz="4900" dirty="0"/>
              <a:t>the right to challenge the position of the Internal Revenue Service and be heard,</a:t>
            </a:r>
          </a:p>
          <a:p>
            <a:pPr marL="548640" lvl="2" indent="0">
              <a:buNone/>
            </a:pPr>
            <a:r>
              <a:rPr lang="en-US" sz="4900" b="1" dirty="0"/>
              <a:t>(E) </a:t>
            </a:r>
            <a:r>
              <a:rPr lang="en-US" sz="4900" dirty="0"/>
              <a:t>the right to appeal a decision of the Internal Revenue Service in an independent forum,</a:t>
            </a:r>
          </a:p>
          <a:p>
            <a:pPr marL="548640" lvl="2" indent="0">
              <a:buNone/>
            </a:pPr>
            <a:r>
              <a:rPr lang="en-US" sz="4900" b="1" dirty="0"/>
              <a:t>(F) </a:t>
            </a:r>
            <a:r>
              <a:rPr lang="en-US" sz="4900" dirty="0"/>
              <a:t>the right to finality,</a:t>
            </a:r>
          </a:p>
          <a:p>
            <a:pPr marL="548640" lvl="2" indent="0">
              <a:buNone/>
            </a:pPr>
            <a:r>
              <a:rPr lang="en-US" sz="4900" b="1" dirty="0"/>
              <a:t>(G) </a:t>
            </a:r>
            <a:r>
              <a:rPr lang="en-US" sz="4900" dirty="0"/>
              <a:t>the right to privacy,</a:t>
            </a:r>
          </a:p>
          <a:p>
            <a:pPr marL="548640" lvl="2" indent="0">
              <a:buNone/>
            </a:pPr>
            <a:r>
              <a:rPr lang="en-US" sz="4900" b="1" dirty="0"/>
              <a:t>(H) </a:t>
            </a:r>
            <a:r>
              <a:rPr lang="en-US" sz="4900" dirty="0"/>
              <a:t>the right to confidentiality,</a:t>
            </a:r>
          </a:p>
          <a:p>
            <a:pPr marL="548640" lvl="2" indent="0">
              <a:buNone/>
            </a:pPr>
            <a:r>
              <a:rPr lang="en-US" sz="4900" b="1" dirty="0"/>
              <a:t>(I) </a:t>
            </a:r>
            <a:r>
              <a:rPr lang="en-US" sz="4900" dirty="0"/>
              <a:t>the right to retain representation, and</a:t>
            </a:r>
          </a:p>
          <a:p>
            <a:pPr marL="548640" lvl="2" indent="0">
              <a:spcAft>
                <a:spcPts val="600"/>
              </a:spcAft>
              <a:buNone/>
            </a:pPr>
            <a:r>
              <a:rPr lang="en-US" sz="4900" b="1" dirty="0"/>
              <a:t>(J) </a:t>
            </a:r>
            <a:r>
              <a:rPr lang="en-US" sz="4900" dirty="0"/>
              <a:t>the right to a fair and just tax system.</a:t>
            </a:r>
          </a:p>
          <a:p>
            <a:pPr marL="274320" lvl="1" indent="0">
              <a:buNone/>
            </a:pPr>
            <a:r>
              <a:rPr lang="en-US" sz="4900" b="1" dirty="0">
                <a:solidFill>
                  <a:schemeClr val="tx1"/>
                </a:solidFill>
              </a:rPr>
              <a:t>(4) </a:t>
            </a:r>
            <a:r>
              <a:rPr lang="en-US" sz="4900" b="1" cap="small" dirty="0">
                <a:solidFill>
                  <a:schemeClr val="tx1"/>
                </a:solidFill>
              </a:rPr>
              <a:t>Consultation with Board </a:t>
            </a:r>
            <a:r>
              <a:rPr lang="en-US" sz="4900" dirty="0">
                <a:solidFill>
                  <a:schemeClr val="tx1"/>
                </a:solidFill>
              </a:rPr>
              <a:t>The Commissioner shall consult with the Oversight Board on all matters set forth in paragraphs (2) and (3) ....</a:t>
            </a:r>
          </a:p>
          <a:p>
            <a:pPr marL="548640" lvl="2" indent="0">
              <a:buNone/>
            </a:pPr>
            <a:endParaRPr lang="en-US" sz="2800" dirty="0"/>
          </a:p>
          <a:p>
            <a:pPr marL="0" indent="0">
              <a:buNone/>
            </a:pPr>
            <a:endParaRPr lang="en-US" dirty="0"/>
          </a:p>
        </p:txBody>
      </p:sp>
    </p:spTree>
    <p:extLst>
      <p:ext uri="{BB962C8B-B14F-4D97-AF65-F5344CB8AC3E}">
        <p14:creationId xmlns:p14="http://schemas.microsoft.com/office/powerpoint/2010/main" val="127319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990600"/>
          </a:xfrm>
        </p:spPr>
        <p:txBody>
          <a:bodyPr/>
          <a:lstStyle/>
          <a:p>
            <a:pPr algn="ctr"/>
            <a:r>
              <a:rPr lang="en-US" b="1" dirty="0"/>
              <a:t>Statutory Interpretation Needed!</a:t>
            </a:r>
          </a:p>
        </p:txBody>
      </p:sp>
      <p:sp>
        <p:nvSpPr>
          <p:cNvPr id="3" name="Slide Number Placeholder 2"/>
          <p:cNvSpPr>
            <a:spLocks noGrp="1"/>
          </p:cNvSpPr>
          <p:nvPr>
            <p:ph type="sldNum" sz="quarter" idx="12"/>
          </p:nvPr>
        </p:nvSpPr>
        <p:spPr/>
        <p:txBody>
          <a:bodyPr/>
          <a:lstStyle/>
          <a:p>
            <a:fld id="{CB7C3A9C-0781-454C-9013-92C74BBDEEA4}" type="slidenum">
              <a:rPr lang="en-US" smtClean="0"/>
              <a:t>7</a:t>
            </a:fld>
            <a:endParaRPr lang="en-US"/>
          </a:p>
        </p:txBody>
      </p:sp>
      <p:pic>
        <p:nvPicPr>
          <p:cNvPr id="5"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612648" y="1676400"/>
            <a:ext cx="8011004" cy="4052626"/>
          </a:xfrm>
        </p:spPr>
      </p:pic>
    </p:spTree>
    <p:extLst>
      <p:ext uri="{BB962C8B-B14F-4D97-AF65-F5344CB8AC3E}">
        <p14:creationId xmlns:p14="http://schemas.microsoft.com/office/powerpoint/2010/main" val="3339964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B7C3A9C-0781-454C-9013-92C74BBDEEA4}" type="slidenum">
              <a:rPr lang="en-US" smtClean="0"/>
              <a:t>8</a:t>
            </a:fld>
            <a:endParaRPr lang="en-US"/>
          </a:p>
        </p:txBody>
      </p:sp>
      <p:sp>
        <p:nvSpPr>
          <p:cNvPr id="5" name="Rectangle 4"/>
          <p:cNvSpPr/>
          <p:nvPr/>
        </p:nvSpPr>
        <p:spPr>
          <a:xfrm>
            <a:off x="0" y="0"/>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36820" y="2598003"/>
            <a:ext cx="6670417" cy="830997"/>
          </a:xfrm>
          <a:prstGeom prst="rect">
            <a:avLst/>
          </a:prstGeom>
          <a:noFill/>
        </p:spPr>
        <p:txBody>
          <a:bodyPr wrap="none" lIns="91440" tIns="45720" rIns="91440" bIns="45720">
            <a:spAutoFit/>
          </a:bodyPr>
          <a:lstStyle/>
          <a:p>
            <a:pPr algn="ctr"/>
            <a:r>
              <a:rPr lang="en-US" sz="4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The Remedy Question</a:t>
            </a:r>
            <a:endParaRPr lang="en-US" sz="48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997171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96219" y="2895600"/>
            <a:ext cx="4347781" cy="2651760"/>
          </a:xfrm>
          <a:prstGeom prst="rect">
            <a:avLst/>
          </a:prstGeom>
        </p:spPr>
      </p:pic>
      <p:sp>
        <p:nvSpPr>
          <p:cNvPr id="2" name="Title 1"/>
          <p:cNvSpPr>
            <a:spLocks noGrp="1"/>
          </p:cNvSpPr>
          <p:nvPr>
            <p:ph type="title"/>
          </p:nvPr>
        </p:nvSpPr>
        <p:spPr>
          <a:xfrm>
            <a:off x="457200" y="152400"/>
            <a:ext cx="8229600" cy="762000"/>
          </a:xfrm>
        </p:spPr>
        <p:txBody>
          <a:bodyPr/>
          <a:lstStyle/>
          <a:p>
            <a:pPr algn="ctr"/>
            <a:r>
              <a:rPr lang="en-US" b="1" dirty="0"/>
              <a:t>Enforcement Issues</a:t>
            </a:r>
            <a:endParaRPr lang="en-US" dirty="0"/>
          </a:p>
        </p:txBody>
      </p:sp>
      <p:sp>
        <p:nvSpPr>
          <p:cNvPr id="3" name="Slide Number Placeholder 2"/>
          <p:cNvSpPr>
            <a:spLocks noGrp="1"/>
          </p:cNvSpPr>
          <p:nvPr>
            <p:ph type="sldNum" sz="quarter" idx="12"/>
          </p:nvPr>
        </p:nvSpPr>
        <p:spPr/>
        <p:txBody>
          <a:bodyPr/>
          <a:lstStyle/>
          <a:p>
            <a:fld id="{CB7C3A9C-0781-454C-9013-92C74BBDEEA4}" type="slidenum">
              <a:rPr lang="en-US" smtClean="0"/>
              <a:t>9</a:t>
            </a:fld>
            <a:endParaRPr lang="en-US"/>
          </a:p>
        </p:txBody>
      </p:sp>
      <p:sp>
        <p:nvSpPr>
          <p:cNvPr id="4" name="Content Placeholder 3"/>
          <p:cNvSpPr>
            <a:spLocks noGrp="1"/>
          </p:cNvSpPr>
          <p:nvPr>
            <p:ph sz="quarter" idx="1"/>
          </p:nvPr>
        </p:nvSpPr>
        <p:spPr>
          <a:xfrm>
            <a:off x="457200" y="1371600"/>
            <a:ext cx="8229600" cy="4785360"/>
          </a:xfrm>
        </p:spPr>
        <p:txBody>
          <a:bodyPr>
            <a:normAutofit/>
          </a:bodyPr>
          <a:lstStyle/>
          <a:p>
            <a:r>
              <a:rPr lang="en-US" dirty="0"/>
              <a:t>The statute seems to be phrased in mandatory terms: </a:t>
            </a:r>
          </a:p>
          <a:p>
            <a:pPr marL="0" indent="0">
              <a:spcBef>
                <a:spcPts val="0"/>
              </a:spcBef>
              <a:spcAft>
                <a:spcPts val="600"/>
              </a:spcAft>
              <a:buNone/>
            </a:pPr>
            <a:r>
              <a:rPr lang="en-US" dirty="0">
                <a:solidFill>
                  <a:schemeClr val="accent1">
                    <a:lumMod val="75000"/>
                  </a:schemeClr>
                </a:solidFill>
              </a:rPr>
              <a:t>    “</a:t>
            </a:r>
            <a:r>
              <a:rPr lang="en-US" sz="2800" dirty="0">
                <a:solidFill>
                  <a:schemeClr val="accent1">
                    <a:lumMod val="75000"/>
                  </a:schemeClr>
                </a:solidFill>
              </a:rPr>
              <a:t>In discharging his duties, the Commissioner </a:t>
            </a:r>
            <a:r>
              <a:rPr lang="en-US" sz="2800" i="1" dirty="0">
                <a:solidFill>
                  <a:schemeClr val="accent1">
                    <a:lumMod val="75000"/>
                  </a:schemeClr>
                </a:solidFill>
              </a:rPr>
              <a:t>shall</a:t>
            </a:r>
            <a:r>
              <a:rPr lang="en-US" sz="2800" dirty="0">
                <a:solidFill>
                  <a:schemeClr val="accent1">
                    <a:lumMod val="75000"/>
                  </a:schemeClr>
                </a:solidFill>
              </a:rPr>
              <a:t>....”</a:t>
            </a:r>
          </a:p>
          <a:p>
            <a:r>
              <a:rPr lang="en-US" sz="2800" dirty="0"/>
              <a:t>But no enforcement mechanism is provided in the statute.</a:t>
            </a:r>
          </a:p>
        </p:txBody>
      </p:sp>
    </p:spTree>
    <p:extLst>
      <p:ext uri="{BB962C8B-B14F-4D97-AF65-F5344CB8AC3E}">
        <p14:creationId xmlns:p14="http://schemas.microsoft.com/office/powerpoint/2010/main" val="155275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Custom 11">
      <a:dk1>
        <a:sysClr val="windowText" lastClr="000000"/>
      </a:dk1>
      <a:lt1>
        <a:sysClr val="window" lastClr="FFFFFF"/>
      </a:lt1>
      <a:dk2>
        <a:srgbClr val="464653"/>
      </a:dk2>
      <a:lt2>
        <a:srgbClr val="DDE9EC"/>
      </a:lt2>
      <a:accent1>
        <a:srgbClr val="9E0000"/>
      </a:accent1>
      <a:accent2>
        <a:srgbClr val="DE0000"/>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TM03090434[[fn=Wood Type]]</Template>
  <TotalTime>7250</TotalTime>
  <Words>974</Words>
  <Application>Microsoft Macintosh PowerPoint</Application>
  <PresentationFormat>On-screen Show (4:3)</PresentationFormat>
  <Paragraphs>143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Bookman Old Style</vt:lpstr>
      <vt:lpstr>Calibri</vt:lpstr>
      <vt:lpstr>Gill Sans MT</vt:lpstr>
      <vt:lpstr>Wingdings</vt:lpstr>
      <vt:lpstr>Wingdings 3</vt:lpstr>
      <vt:lpstr>Origin</vt:lpstr>
      <vt:lpstr>Taxpayer Rights Symposium, Temple Law Review Oct. 26, 2018  </vt:lpstr>
      <vt:lpstr>Structure of the Talk</vt:lpstr>
      <vt:lpstr>PowerPoint Presentation</vt:lpstr>
      <vt:lpstr>History of the TBOR: Highlights</vt:lpstr>
      <vt:lpstr>PowerPoint Presentation</vt:lpstr>
      <vt:lpstr>The Statute: IRC § 7803(a)(3)</vt:lpstr>
      <vt:lpstr>Statutory Interpretation Needed!</vt:lpstr>
      <vt:lpstr>PowerPoint Presentation</vt:lpstr>
      <vt:lpstr>Enforcement Issues</vt:lpstr>
      <vt:lpstr>Enforcement Issues: A Contrast</vt:lpstr>
      <vt:lpstr>Enforcement Issues: Another Contrast</vt:lpstr>
      <vt:lpstr>PowerPoint Presentation</vt:lpstr>
      <vt:lpstr>Who Can Enforce It?</vt:lpstr>
      <vt:lpstr>Inferring A Private Right of Action (1/2)</vt:lpstr>
      <vt:lpstr>Inferring A Private Right of Action (2/2)</vt:lpstr>
      <vt:lpstr>Looking Elsewhere in Title 26</vt:lpstr>
      <vt:lpstr>What Would Be Enforced? (1/2)</vt:lpstr>
      <vt:lpstr>What Would Be Enforced? (2/2)</vt:lpstr>
      <vt:lpstr>The Right on the IRS’s Website </vt:lpstr>
      <vt:lpstr>The Facebook Decision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Lederman, Leandra</dc:creator>
  <cp:lastModifiedBy>Andrea</cp:lastModifiedBy>
  <cp:revision>786</cp:revision>
  <dcterms:created xsi:type="dcterms:W3CDTF">2011-09-13T12:35:29Z</dcterms:created>
  <dcterms:modified xsi:type="dcterms:W3CDTF">2018-10-26T09:29:09Z</dcterms:modified>
</cp:coreProperties>
</file>