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5" r:id="rId3"/>
    <p:sldId id="262" r:id="rId4"/>
    <p:sldId id="257" r:id="rId5"/>
    <p:sldId id="258" r:id="rId6"/>
    <p:sldId id="263" r:id="rId7"/>
    <p:sldId id="259" r:id="rId8"/>
    <p:sldId id="260" r:id="rId9"/>
    <p:sldId id="261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477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6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676EA-AD90-424B-9CD9-3E998E718B81}" type="datetimeFigureOut">
              <a:rPr lang="en-US" smtClean="0"/>
              <a:t>10/26/18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CFF267-8DC8-433C-85C6-D7168B5EA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5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0E022-FEB1-4B6D-9BA3-22464E20A83D}" type="datetime1">
              <a:rPr lang="en-US" smtClean="0"/>
              <a:t>10/26/18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©2018 Kristin E. Hickman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B936-7F33-4AAC-9B2A-628F21000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448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57B61-D96A-4535-B566-EBE369A5A63F}" type="datetime1">
              <a:rPr lang="en-US" smtClean="0"/>
              <a:t>10/26/18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©2018 Kristin E. Hickman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B936-7F33-4AAC-9B2A-628F21000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361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29ECF-67DF-4095-BFE7-0DAEB2836E53}" type="datetime1">
              <a:rPr lang="en-US" smtClean="0"/>
              <a:t>10/26/18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©2018 Kristin E. Hickman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B936-7F33-4AAC-9B2A-628F21000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72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0C9E-ED65-4D50-BB96-0F8213245E0A}" type="datetime1">
              <a:rPr lang="en-US" smtClean="0"/>
              <a:t>10/26/18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©2018 Kristin E. Hickman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B936-7F33-4AAC-9B2A-628F21000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69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F821F-9AA5-4619-B38A-6F9BAE7D4C6A}" type="datetime1">
              <a:rPr lang="en-US" smtClean="0"/>
              <a:t>10/26/18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©2018 Kristin E. Hickman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B936-7F33-4AAC-9B2A-628F21000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802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53BE2-C80A-4E5D-8FE5-2076B31D60C8}" type="datetime1">
              <a:rPr lang="en-US" smtClean="0"/>
              <a:t>10/26/18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©2018 Kristin E. Hickman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B936-7F33-4AAC-9B2A-628F21000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711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305E-0CBF-4B88-8CB4-2C2801AD570C}" type="datetime1">
              <a:rPr lang="en-US" smtClean="0"/>
              <a:t>10/26/18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©2018 Kristin E. Hickman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B936-7F33-4AAC-9B2A-628F21000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642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9DCC-D108-4348-9132-CA867DF9755E}" type="datetime1">
              <a:rPr lang="en-US" smtClean="0"/>
              <a:t>10/26/18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©2018 Kristin E. Hickman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B936-7F33-4AAC-9B2A-628F21000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300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923E-5072-4A23-8FED-81AFF5AE3DEB}" type="datetime1">
              <a:rPr lang="en-US" smtClean="0"/>
              <a:t>10/26/18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©2018 Kristin E. Hickman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B936-7F33-4AAC-9B2A-628F21000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821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5F72-35F5-4614-9EF1-453ADF1E7EA6}" type="datetime1">
              <a:rPr lang="en-US" smtClean="0"/>
              <a:t>10/26/18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©2018 Kristin E. Hickman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B936-7F33-4AAC-9B2A-628F21000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00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D363-556A-444B-AC47-76D8B054F836}" type="datetime1">
              <a:rPr lang="en-US" smtClean="0"/>
              <a:t>10/26/18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©2018 Kristin E. Hickman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B936-7F33-4AAC-9B2A-628F21000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634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1B7A4-4572-4593-9D93-7082E3EA2175}" type="datetime1">
              <a:rPr lang="en-US" smtClean="0"/>
              <a:t>10/26/18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©2018 Kristin E. Hickman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BB936-7F33-4AAC-9B2A-628F21000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170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2457" y="1122363"/>
            <a:ext cx="10508343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Transforming Tax Administration  Using Administrative Law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457" y="3602038"/>
            <a:ext cx="9695543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/>
              <a:t>Kristin E. Hickman</a:t>
            </a:r>
          </a:p>
          <a:p>
            <a:pPr algn="l"/>
            <a:r>
              <a:rPr lang="en-US" dirty="0"/>
              <a:t>Distinguished McKnight University Professor &amp; </a:t>
            </a:r>
          </a:p>
          <a:p>
            <a:pPr algn="l"/>
            <a:r>
              <a:rPr lang="en-US" dirty="0"/>
              <a:t>Harlan Albert Rogers Professor in Law</a:t>
            </a:r>
          </a:p>
          <a:p>
            <a:pPr algn="l"/>
            <a:r>
              <a:rPr lang="en-US" dirty="0"/>
              <a:t>University of Minnesota Law School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©2018 Kristin E. Hickman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B936-7F33-4AAC-9B2A-628F21000C9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679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reviewability of IRB guidance?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i="1" dirty="0"/>
              <a:t>Cohen v. United States</a:t>
            </a:r>
            <a:r>
              <a:rPr lang="en-US" sz="2200" dirty="0"/>
              <a:t>, 650 F.3d 717 (D.C. Cir. 2011) (en banc):  Notice 2006-50 was reviewable as final agency action, and reviewability was not barred by the AIA.</a:t>
            </a:r>
          </a:p>
          <a:p>
            <a:pPr>
              <a:spcBef>
                <a:spcPts val="1800"/>
              </a:spcBef>
            </a:pPr>
            <a:r>
              <a:rPr lang="en-US" sz="2200" i="1" dirty="0"/>
              <a:t>Facebook, Inc. v. IRS</a:t>
            </a:r>
            <a:r>
              <a:rPr lang="en-US" sz="2200" dirty="0"/>
              <a:t>, Case No. 17-ev-06490-LB (N.D. Cal. May 14, 2018):  Rev. Proc. 2016-22 was not reviewable because it is not final agency action.</a:t>
            </a:r>
          </a:p>
          <a:p>
            <a:pPr lvl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sz="2200" dirty="0"/>
              <a:t>Other justiciability limits asserted by the government (e.g., standing, committed to agency discretion) but not the AIA.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©2018 Kristin E. Hickman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B936-7F33-4AAC-9B2A-628F21000C9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202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Administrative Law Guiding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sz="2200" dirty="0"/>
              <a:t>Congress has given agencies possess tremendous policymaking discretion.</a:t>
            </a:r>
          </a:p>
          <a:p>
            <a:pPr lvl="1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sz="2200" dirty="0"/>
              <a:t>Allows for greater flexibility and efficiency in government decisionmaking.</a:t>
            </a:r>
          </a:p>
          <a:p>
            <a:pPr marL="457200" lvl="1" indent="0" algn="ctr">
              <a:spcBef>
                <a:spcPts val="1800"/>
              </a:spcBef>
              <a:buNone/>
            </a:pPr>
            <a:r>
              <a:rPr lang="en-US" sz="2200" dirty="0"/>
              <a:t>BUT</a:t>
            </a:r>
          </a:p>
          <a:p>
            <a:pPr marL="228600" lvl="1">
              <a:spcBef>
                <a:spcPts val="1800"/>
              </a:spcBef>
            </a:pPr>
            <a:r>
              <a:rPr lang="en-US" sz="2200" dirty="0"/>
              <a:t>Congress has imposed procedural and process requirements on agencies to facilitate transparency and accountability in government decisionmaking.</a:t>
            </a:r>
          </a:p>
          <a:p>
            <a:pPr marL="228600" lvl="1">
              <a:spcBef>
                <a:spcPts val="1800"/>
              </a:spcBef>
            </a:pPr>
            <a:r>
              <a:rPr lang="en-US" sz="2200" dirty="0"/>
              <a:t>Congress has established judicial review as the primary enforcement mechanism to ensure that agencies comply with the legal requirements imposed upon them.</a:t>
            </a:r>
          </a:p>
          <a:p>
            <a:pPr marL="457200" lvl="1" indent="0">
              <a:spcBef>
                <a:spcPts val="1800"/>
              </a:spcBef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©2018 Kristin E. Hickman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B936-7F33-4AAC-9B2A-628F21000C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136" y="365125"/>
            <a:ext cx="10920664" cy="1325563"/>
          </a:xfrm>
        </p:spPr>
        <p:txBody>
          <a:bodyPr>
            <a:normAutofit/>
          </a:bodyPr>
          <a:lstStyle/>
          <a:p>
            <a:r>
              <a:rPr lang="en-US" sz="4000" dirty="0"/>
              <a:t>“Exceptionalism” in Tax Administration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6752795"/>
              </p:ext>
            </p:extLst>
          </p:nvPr>
        </p:nvGraphicFramePr>
        <p:xfrm>
          <a:off x="424670" y="1502229"/>
          <a:ext cx="11381874" cy="4720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0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0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1369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Administrative Law Norms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(at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</a:rPr>
                        <a:t> least since the 1970s and 1980s)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Tax Administrative Practices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(at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</a:rPr>
                        <a:t> least until recently)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123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2200" dirty="0"/>
                        <a:t>Public</a:t>
                      </a:r>
                      <a:r>
                        <a:rPr lang="en-US" sz="2200" baseline="0" dirty="0"/>
                        <a:t> notice and opportunity for comment on all regulations before they are legally binding, unless the agency demonstrates good cause for foregoing notice and comment.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Frequent temporary regulations with only post-promulgation notice and opportunity for comment and without a demonstration of good cause, plus binding guidance with no public process at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353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Contemporaneous justification of interpretive choices</a:t>
                      </a:r>
                      <a:r>
                        <a:rPr lang="en-US" sz="2000" baseline="0" dirty="0">
                          <a:solidFill>
                            <a:srgbClr val="000000"/>
                          </a:solidFill>
                        </a:rPr>
                        <a:t> required.</a:t>
                      </a:r>
                      <a:endParaRPr lang="en-US" sz="2000" dirty="0">
                        <a:solidFill>
                          <a:srgbClr val="000000"/>
                        </a:solidFill>
                      </a:endParaRPr>
                    </a:p>
                  </a:txBody>
                  <a:tcPr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Justification of interpretive choices is formally discouraged (until recently).</a:t>
                      </a:r>
                    </a:p>
                  </a:txBody>
                  <a:tcPr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Agencies</a:t>
                      </a:r>
                      <a:r>
                        <a:rPr lang="en-US" sz="2000" baseline="0" dirty="0">
                          <a:solidFill>
                            <a:srgbClr val="000000"/>
                          </a:solidFill>
                        </a:rPr>
                        <a:t> may not adopt regulations with retroactive effect.</a:t>
                      </a:r>
                      <a:endParaRPr lang="en-US" sz="2000" dirty="0">
                        <a:solidFill>
                          <a:srgbClr val="000000"/>
                        </a:solidFill>
                      </a:endParaRPr>
                    </a:p>
                  </a:txBody>
                  <a:tcPr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Retroactive</a:t>
                      </a:r>
                      <a:r>
                        <a:rPr lang="en-US" sz="2000" baseline="0" dirty="0">
                          <a:solidFill>
                            <a:srgbClr val="000000"/>
                          </a:solidFill>
                        </a:rPr>
                        <a:t> regulations authorized and frequently adopted.</a:t>
                      </a:r>
                      <a:endParaRPr lang="en-US" sz="2000" dirty="0">
                        <a:solidFill>
                          <a:srgbClr val="000000"/>
                        </a:solidFill>
                      </a:endParaRPr>
                    </a:p>
                  </a:txBody>
                  <a:tcPr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Pre-enforcement judicial review of agency regulations for substantive and procedural validity.</a:t>
                      </a:r>
                    </a:p>
                  </a:txBody>
                  <a:tcPr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Judicial review</a:t>
                      </a:r>
                      <a:r>
                        <a:rPr lang="en-US" sz="2000" baseline="0" dirty="0">
                          <a:solidFill>
                            <a:srgbClr val="000000"/>
                          </a:solidFill>
                        </a:rPr>
                        <a:t> of Treasury regulations only after the IRS has issued a deficiency notice or denied a refund.</a:t>
                      </a:r>
                      <a:endParaRPr lang="en-US" sz="2000" dirty="0">
                        <a:solidFill>
                          <a:srgbClr val="000000"/>
                        </a:solidFill>
                      </a:endParaRPr>
                    </a:p>
                  </a:txBody>
                  <a:tcPr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©2018 Kristin E. Hickman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B936-7F33-4AAC-9B2A-628F21000C9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838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715171" cy="1192742"/>
          </a:xfrm>
        </p:spPr>
        <p:txBody>
          <a:bodyPr>
            <a:noAutofit/>
          </a:bodyPr>
          <a:lstStyle/>
          <a:p>
            <a:br>
              <a:rPr lang="en-US" sz="4000" dirty="0"/>
            </a:br>
            <a:r>
              <a:rPr lang="en-US" sz="4000" dirty="0"/>
              <a:t>Are most Treasury regulations legislative rules?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75543"/>
            <a:ext cx="10715170" cy="410142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200" i="1" dirty="0"/>
              <a:t>Mayo Fdn. for Med. Educ. &amp; Res. v. United States</a:t>
            </a:r>
            <a:r>
              <a:rPr lang="en-US" sz="2200" dirty="0"/>
              <a:t>, 562 U.S. 44 (2011):  general as well as specific authority Treasury regulations carry “the force of law,” albeit for </a:t>
            </a:r>
            <a:r>
              <a:rPr lang="en-US" sz="2200" i="1" dirty="0"/>
              <a:t>Chevron</a:t>
            </a:r>
            <a:r>
              <a:rPr lang="en-US" sz="2200" dirty="0"/>
              <a:t> purposes.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200" i="1" dirty="0"/>
              <a:t>Altera Corp. &amp; Subs. v. </a:t>
            </a:r>
            <a:r>
              <a:rPr lang="en-US" sz="2200" i="1" dirty="0" err="1"/>
              <a:t>Comm’r</a:t>
            </a:r>
            <a:r>
              <a:rPr lang="en-US" sz="2200" dirty="0"/>
              <a:t>, 145 T.C. 91 (2015):  general authority Treasury regulations are legislative rules because they carry “the force of law”; on appeal to the Ninth Circuit (but not for this point).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200" i="1" dirty="0"/>
              <a:t>SIH Partners LLLP v. </a:t>
            </a:r>
            <a:r>
              <a:rPr lang="en-US" sz="2200" i="1" dirty="0" err="1"/>
              <a:t>Comm’r</a:t>
            </a:r>
            <a:r>
              <a:rPr lang="en-US" sz="2200" dirty="0"/>
              <a:t>, 150 T.C. No. 3 (Jan. 18, 2018):  cites </a:t>
            </a:r>
            <a:r>
              <a:rPr lang="en-US" sz="2200" i="1" dirty="0"/>
              <a:t>Altera</a:t>
            </a:r>
            <a:r>
              <a:rPr lang="en-US" sz="2200" dirty="0"/>
              <a:t> for same conclusion; on appeal to the Third Circuit (but not for this point).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200" i="1" dirty="0"/>
              <a:t>See also </a:t>
            </a:r>
            <a:r>
              <a:rPr lang="en-US" sz="2200" dirty="0"/>
              <a:t>Kristin E. Hickman, </a:t>
            </a:r>
            <a:r>
              <a:rPr lang="en-US" sz="2200" i="1" dirty="0"/>
              <a:t>Unpacking the Force of Law</a:t>
            </a:r>
            <a:r>
              <a:rPr lang="en-US" sz="2200" dirty="0"/>
              <a:t>, 66 </a:t>
            </a:r>
            <a:r>
              <a:rPr lang="en-US" sz="2200" dirty="0" err="1"/>
              <a:t>Vand</a:t>
            </a:r>
            <a:r>
              <a:rPr lang="en-US" sz="2200" dirty="0"/>
              <a:t>. L. Rev. 465 (2013).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©2018 Kristin E. Hickman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B936-7F33-4AAC-9B2A-628F21000C9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871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15171" cy="1325563"/>
          </a:xfrm>
        </p:spPr>
        <p:txBody>
          <a:bodyPr>
            <a:noAutofit/>
          </a:bodyPr>
          <a:lstStyle/>
          <a:p>
            <a:br>
              <a:rPr lang="en-US" sz="4000" dirty="0"/>
            </a:br>
            <a:r>
              <a:rPr lang="en-US" sz="4000" dirty="0"/>
              <a:t>Must Treasury regulations satisfy the APA’s </a:t>
            </a:r>
            <a:br>
              <a:rPr lang="en-US" sz="4000" dirty="0"/>
            </a:br>
            <a:r>
              <a:rPr lang="en-US" sz="4000" dirty="0"/>
              <a:t>arbitrary and capricious standard?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4672" y="2048256"/>
            <a:ext cx="10748698" cy="412870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200" i="1" dirty="0"/>
              <a:t>Motor Vehicle Manuf. </a:t>
            </a:r>
            <a:r>
              <a:rPr lang="en-US" sz="2200" i="1" dirty="0" err="1"/>
              <a:t>Ass’n</a:t>
            </a:r>
            <a:r>
              <a:rPr lang="en-US" sz="2200" i="1" dirty="0"/>
              <a:t> of the U.S., Inc. v. State Farm </a:t>
            </a:r>
            <a:r>
              <a:rPr lang="en-US" sz="2200" i="1" dirty="0" err="1"/>
              <a:t>Mut</a:t>
            </a:r>
            <a:r>
              <a:rPr lang="en-US" sz="2200" i="1" dirty="0"/>
              <a:t>. Auto. Ins. Co.</a:t>
            </a:r>
            <a:r>
              <a:rPr lang="en-US" sz="2200" dirty="0"/>
              <a:t>, 463 U.S. 29 (1983):  Under the arbitrary and capricious standard, the agency must examine the relevant data and articulate a satisfactory explanation for its action including a “rational connection between the facts found and the choice made.”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200" i="1" dirty="0"/>
              <a:t>Altera Corp. &amp; Subs. v. </a:t>
            </a:r>
            <a:r>
              <a:rPr lang="en-US" sz="2200" i="1" dirty="0" err="1"/>
              <a:t>Comm’r</a:t>
            </a:r>
            <a:r>
              <a:rPr lang="en-US" sz="2200" dirty="0"/>
              <a:t>, 145 T.C. 91 (2015):  Invalidated Treas. Reg.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§ 1.482-7(d)(2) for failing to satisfy the arbitrary and capricious standard, citing </a:t>
            </a:r>
            <a:r>
              <a:rPr lang="en-US" sz="2200" i="1" dirty="0">
                <a:latin typeface="Calibri" panose="020F0502020204030204" pitchFamily="34" charset="0"/>
                <a:cs typeface="Calibri" panose="020F0502020204030204" pitchFamily="34" charset="0"/>
              </a:rPr>
              <a:t>State Farm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; on appeal to the Ninth Circuit.</a:t>
            </a:r>
            <a:endParaRPr lang="en-US" sz="22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200" i="1" dirty="0"/>
              <a:t>SIH Partners LLLP v. </a:t>
            </a:r>
            <a:r>
              <a:rPr lang="en-US" sz="2200" i="1" dirty="0" err="1"/>
              <a:t>Comm’r</a:t>
            </a:r>
            <a:r>
              <a:rPr lang="en-US" sz="2200" dirty="0"/>
              <a:t>, 150 T.C. No. 3 (Jan. 18, 2018):  Applying </a:t>
            </a:r>
            <a:r>
              <a:rPr lang="en-US" sz="2200" i="1" dirty="0"/>
              <a:t>State Farm</a:t>
            </a:r>
            <a:r>
              <a:rPr lang="en-US" sz="2200" dirty="0"/>
              <a:t>, upheld Treas. Reg.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§§ 1.956-2(c)(1) and 1.956-1(e)(2) as reasonable; on appeal to the Third Circuit.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200" i="1" dirty="0"/>
              <a:t>See also </a:t>
            </a:r>
            <a:r>
              <a:rPr lang="en-US" sz="2200" dirty="0"/>
              <a:t>Patrick J. Smith, </a:t>
            </a:r>
            <a:r>
              <a:rPr lang="en-US" sz="2200" i="1" dirty="0"/>
              <a:t>The APA’s Arbitrary and Capricious Standard and IRS Regulations</a:t>
            </a:r>
            <a:r>
              <a:rPr lang="en-US" sz="2200" dirty="0"/>
              <a:t>, 136 Tax Notes 271 (2012).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©2018 Kristin E. Hickman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B936-7F33-4AAC-9B2A-628F21000C9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951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15171" cy="1325563"/>
          </a:xfrm>
        </p:spPr>
        <p:txBody>
          <a:bodyPr>
            <a:noAutofit/>
          </a:bodyPr>
          <a:lstStyle/>
          <a:p>
            <a:br>
              <a:rPr lang="en-US" sz="4000" dirty="0"/>
            </a:br>
            <a:r>
              <a:rPr lang="en-US" sz="4000" i="1" dirty="0"/>
              <a:t>Chevron</a:t>
            </a:r>
            <a:r>
              <a:rPr lang="en-US" sz="4000" dirty="0"/>
              <a:t> + arbitrary and capricious, blended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62629"/>
            <a:ext cx="10715170" cy="40143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200" i="1" dirty="0"/>
              <a:t>See also Good Fortune Shipping S.A. v. </a:t>
            </a:r>
            <a:r>
              <a:rPr lang="en-US" sz="2200" i="1" dirty="0" err="1"/>
              <a:t>Comm’r</a:t>
            </a:r>
            <a:r>
              <a:rPr lang="en-US" sz="2200" dirty="0"/>
              <a:t>, 897 F.3d 256 (D.C. Cir. 2018):  Rejected an interpretation of IRC </a:t>
            </a:r>
            <a:r>
              <a:rPr lang="en-US" sz="2200" dirty="0">
                <a:cs typeface="Calibri" panose="020F0502020204030204" pitchFamily="34" charset="0"/>
              </a:rPr>
              <a:t>§ 883 contained in the 2003 version of Treas. Reg. § 1.883-4 as “unreasonable” at </a:t>
            </a:r>
            <a:r>
              <a:rPr lang="en-US" sz="2200" i="1" dirty="0">
                <a:cs typeface="Calibri" panose="020F0502020204030204" pitchFamily="34" charset="0"/>
              </a:rPr>
              <a:t>Chevron</a:t>
            </a:r>
            <a:r>
              <a:rPr lang="en-US" sz="2200" dirty="0">
                <a:cs typeface="Calibri" panose="020F0502020204030204" pitchFamily="34" charset="0"/>
              </a:rPr>
              <a:t> step two because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sz="2200" dirty="0">
                <a:cs typeface="Calibri" panose="020F0502020204030204" pitchFamily="34" charset="0"/>
              </a:rPr>
              <a:t>The regulations “[came] close to violating the terms of the statute,” and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sz="2200" dirty="0">
                <a:cs typeface="Calibri" panose="020F0502020204030204" pitchFamily="34" charset="0"/>
              </a:rPr>
              <a:t>The preamble to the 2003 regulations did not acknowledge or explain the IRS’s change of position, and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sz="2200" dirty="0">
                <a:cs typeface="Calibri" panose="020F0502020204030204" pitchFamily="34" charset="0"/>
              </a:rPr>
              <a:t>The regulations treated different types of shareholders disparately without explaining why except a generic assertion of “abuse.”</a:t>
            </a: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©2018 Kristin E. Hickman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B936-7F33-4AAC-9B2A-628F21000C9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297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15171" cy="1768474"/>
          </a:xfrm>
        </p:spPr>
        <p:txBody>
          <a:bodyPr>
            <a:noAutofit/>
          </a:bodyPr>
          <a:lstStyle/>
          <a:p>
            <a:r>
              <a:rPr lang="en-US" sz="4000" dirty="0"/>
              <a:t>Does IRC </a:t>
            </a:r>
            <a:r>
              <a:rPr lang="en-US" sz="4000" dirty="0">
                <a:cs typeface="Calibri" panose="020F0502020204030204" pitchFamily="34" charset="0"/>
              </a:rPr>
              <a:t>§ 7805(e) authorize temporary regulations without notice and comment or a </a:t>
            </a:r>
            <a:br>
              <a:rPr lang="en-US" sz="4000" dirty="0">
                <a:cs typeface="Calibri" panose="020F0502020204030204" pitchFamily="34" charset="0"/>
              </a:rPr>
            </a:br>
            <a:r>
              <a:rPr lang="en-US" sz="4000" dirty="0">
                <a:cs typeface="Calibri" panose="020F0502020204030204" pitchFamily="34" charset="0"/>
              </a:rPr>
              <a:t>good cause claim?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07771"/>
            <a:ext cx="10715170" cy="386919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200" i="1" dirty="0"/>
              <a:t>Intermountain Ins. Serv. Of Vail, LLC v. </a:t>
            </a:r>
            <a:r>
              <a:rPr lang="en-US" sz="2200" i="1" dirty="0" err="1"/>
              <a:t>Comm’r</a:t>
            </a:r>
            <a:r>
              <a:rPr lang="en-US" sz="2200" dirty="0"/>
              <a:t>, 134 T.C. 211 (2010) (Halpern &amp; Holmes, J.J. concurring):  concluded that IRC </a:t>
            </a:r>
            <a:r>
              <a:rPr lang="en-US" sz="2200" dirty="0">
                <a:cs typeface="Calibri" panose="020F0502020204030204" pitchFamily="34" charset="0"/>
              </a:rPr>
              <a:t>§ 7805(e) does not separately authorize temporary Treasury regulations.  </a:t>
            </a:r>
            <a:endParaRPr lang="en-US" sz="22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200" i="1" dirty="0"/>
              <a:t>Chamber of Commerce v. IRS</a:t>
            </a:r>
            <a:r>
              <a:rPr lang="en-US" sz="2200" dirty="0"/>
              <a:t>, Case No. 1:16-cv-00944-LY (W.D. Tex. Sept. 29, 2017):  same; appealed to the Fifth Circuit but dismissed as moot after Treasury finalized the regulations.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200" i="1" dirty="0"/>
              <a:t>Burks v. United States</a:t>
            </a:r>
            <a:r>
              <a:rPr lang="en-US" sz="2200" dirty="0"/>
              <a:t>, 633 F.3d 347 (5th Cir. 2011):  suggested that a final regulation issued first as a temporary regulation without a good cause claim might be unreasonable at </a:t>
            </a:r>
            <a:r>
              <a:rPr lang="en-US" sz="2200" i="1" dirty="0"/>
              <a:t>Chevron</a:t>
            </a:r>
            <a:r>
              <a:rPr lang="en-US" sz="2200" dirty="0"/>
              <a:t> step two. 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200" dirty="0"/>
              <a:t>See also Kristin E. Hickman &amp; Mark Thomson, </a:t>
            </a:r>
            <a:r>
              <a:rPr lang="en-US" sz="2200" i="1" dirty="0"/>
              <a:t>Open Minds and Harmless Errors: Judicial Review of Post-Promulgation Notice and Comment</a:t>
            </a:r>
            <a:r>
              <a:rPr lang="en-US" sz="2200" dirty="0"/>
              <a:t>, 101 Cornell L. Rev. 261 (2016).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©2018 Kristin E. Hickman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B936-7F33-4AAC-9B2A-628F21000C9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48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15171" cy="1768474"/>
          </a:xfrm>
        </p:spPr>
        <p:txBody>
          <a:bodyPr>
            <a:noAutofit/>
          </a:bodyPr>
          <a:lstStyle/>
          <a:p>
            <a:r>
              <a:rPr lang="en-US" sz="4000" dirty="0"/>
              <a:t>Does the Anti-Injunction Act, IRC </a:t>
            </a:r>
            <a:r>
              <a:rPr lang="en-US" sz="4000" dirty="0">
                <a:cs typeface="Calibri" panose="020F0502020204030204" pitchFamily="34" charset="0"/>
              </a:rPr>
              <a:t>§ 7421(a), preclude pre-enforcement judicial review of Treasury regulations?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07771"/>
            <a:ext cx="10715170" cy="386919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200" i="1" dirty="0"/>
              <a:t>Abbott Labs v. Gardner</a:t>
            </a:r>
            <a:r>
              <a:rPr lang="en-US" sz="2200" dirty="0"/>
              <a:t>, 387 U.S. 136 (1967):  pre-enforcement judicial review of agency regulations is the norm.</a:t>
            </a:r>
            <a:endParaRPr lang="en-US" sz="2200" i="1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200" i="1" dirty="0"/>
              <a:t>Direct Mktg. </a:t>
            </a:r>
            <a:r>
              <a:rPr lang="en-US" sz="2200" i="1" dirty="0" err="1"/>
              <a:t>Ass’n</a:t>
            </a:r>
            <a:r>
              <a:rPr lang="en-US" sz="2200" i="1" dirty="0"/>
              <a:t> v. </a:t>
            </a:r>
            <a:r>
              <a:rPr lang="en-US" sz="2200" i="1" dirty="0" err="1"/>
              <a:t>Brohl</a:t>
            </a:r>
            <a:r>
              <a:rPr lang="en-US" sz="2200" dirty="0"/>
              <a:t>, 135 S. Ct. 1124 (2015):  the similar Tax Injunction Act, 28 U.S.C.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§ 1341, does not preclude pre-enforcement judicial review of state tax regulations.  </a:t>
            </a:r>
            <a:endParaRPr lang="en-US" sz="22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200" i="1" dirty="0"/>
              <a:t>Florida Bankers </a:t>
            </a:r>
            <a:r>
              <a:rPr lang="en-US" sz="2200" i="1" dirty="0" err="1"/>
              <a:t>Ass’n</a:t>
            </a:r>
            <a:r>
              <a:rPr lang="en-US" sz="2200" i="1" dirty="0"/>
              <a:t> v. U.S. Dep’t of Treas.</a:t>
            </a:r>
            <a:r>
              <a:rPr lang="en-US" sz="2200" dirty="0"/>
              <a:t>, 799 F.3d 1065 (D.C. Cir. 2015):  the AIA precludes pre-enforcement review of Treasury regulations.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000" i="1" dirty="0"/>
              <a:t>Chamber of Commerce v. IRS</a:t>
            </a:r>
            <a:r>
              <a:rPr lang="en-US" sz="2000" dirty="0"/>
              <a:t>, Case No. 1:16-cv-00944-LY (W.D. Tex. Sept. 29, 2017):  the AIA does not preclude pre-enforcement review of Treasury regulations; appealed to the Fifth Circuit but dismissed as moot after Treasury finalized the regulations.</a:t>
            </a:r>
            <a:endParaRPr lang="en-US" sz="2000" i="1" dirty="0"/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endParaRPr lang="en-US" sz="22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endParaRPr lang="en-US" sz="22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©2018 Kristin E. Hickman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B936-7F33-4AAC-9B2A-628F21000C9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37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15171" cy="1768474"/>
          </a:xfrm>
        </p:spPr>
        <p:txBody>
          <a:bodyPr>
            <a:noAutofit/>
          </a:bodyPr>
          <a:lstStyle/>
          <a:p>
            <a:r>
              <a:rPr lang="en-US" sz="4000" dirty="0"/>
              <a:t>Does the Anti-Injunction Act, IRC </a:t>
            </a:r>
            <a:r>
              <a:rPr lang="en-US" sz="4000" dirty="0">
                <a:cs typeface="Calibri" panose="020F0502020204030204" pitchFamily="34" charset="0"/>
              </a:rPr>
              <a:t>§ 7421(a), preclude pre-enforcement judicial review of Treasury regulations?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07771"/>
            <a:ext cx="10715170" cy="386919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200" i="1" dirty="0"/>
              <a:t>CIC Serv., LLC v. IRS</a:t>
            </a:r>
            <a:r>
              <a:rPr lang="en-US" sz="2200" dirty="0"/>
              <a:t>, Case No. 3:17-cv-00110 (E.D. Tenn. Nov. 2, 2017):  the AIA precludes pre-enforcement review of Treasury regulations.  Appealed to the Sixth Circuit.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200" i="1" dirty="0"/>
              <a:t>See also </a:t>
            </a:r>
            <a:r>
              <a:rPr lang="en-US" sz="2200" dirty="0"/>
              <a:t>Kristin E. Hickman &amp; Gerald </a:t>
            </a:r>
            <a:r>
              <a:rPr lang="en-US" sz="2200" dirty="0" err="1"/>
              <a:t>Kerska</a:t>
            </a:r>
            <a:r>
              <a:rPr lang="en-US" sz="2200" dirty="0"/>
              <a:t>, </a:t>
            </a:r>
            <a:r>
              <a:rPr lang="en-US" sz="2200" i="1" dirty="0"/>
              <a:t>Restoring the Lost Anti-Injunction Act</a:t>
            </a:r>
            <a:r>
              <a:rPr lang="en-US" sz="2200" dirty="0"/>
              <a:t>, 103 Va. L. Rev. 1683 (2017); Daniel Hemel, </a:t>
            </a:r>
            <a:r>
              <a:rPr lang="en-US" sz="2200" i="1" dirty="0"/>
              <a:t>The Living Anti-Injunction Act</a:t>
            </a:r>
            <a:r>
              <a:rPr lang="en-US" sz="2200" dirty="0"/>
              <a:t>, 104 Va. L. Rev. Online 74 (2018).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©2018 Kristin E. Hickman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B936-7F33-4AAC-9B2A-628F21000C9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61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1349</Words>
  <Application>Microsoft Macintosh PowerPoint</Application>
  <PresentationFormat>Widescreen</PresentationFormat>
  <Paragraphs>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Office Theme</vt:lpstr>
      <vt:lpstr>Transforming Tax Administration  Using Administrative Law </vt:lpstr>
      <vt:lpstr>Administrative Law Guiding Principles</vt:lpstr>
      <vt:lpstr>“Exceptionalism” in Tax Administration</vt:lpstr>
      <vt:lpstr> Are most Treasury regulations legislative rules?</vt:lpstr>
      <vt:lpstr> Must Treasury regulations satisfy the APA’s  arbitrary and capricious standard?</vt:lpstr>
      <vt:lpstr> Chevron + arbitrary and capricious, blended</vt:lpstr>
      <vt:lpstr>Does IRC § 7805(e) authorize temporary regulations without notice and comment or a  good cause claim?</vt:lpstr>
      <vt:lpstr>Does the Anti-Injunction Act, IRC § 7421(a), preclude pre-enforcement judicial review of Treasury regulations? </vt:lpstr>
      <vt:lpstr>Does the Anti-Injunction Act, IRC § 7421(a), preclude pre-enforcement judicial review of Treasury regulations? </vt:lpstr>
      <vt:lpstr>What about reviewability of IRB guidance?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Unresolved Doctrinal Questions Complicating IRS Tax Administration</dc:title>
  <dc:creator>KEH</dc:creator>
  <cp:lastModifiedBy>Andrea</cp:lastModifiedBy>
  <cp:revision>23</cp:revision>
  <dcterms:created xsi:type="dcterms:W3CDTF">2018-02-09T16:22:30Z</dcterms:created>
  <dcterms:modified xsi:type="dcterms:W3CDTF">2018-10-26T09:26:28Z</dcterms:modified>
</cp:coreProperties>
</file>