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72" r:id="rId5"/>
    <p:sldId id="273" r:id="rId6"/>
    <p:sldId id="258" r:id="rId7"/>
    <p:sldId id="269" r:id="rId8"/>
    <p:sldId id="267" r:id="rId9"/>
    <p:sldId id="268" r:id="rId10"/>
    <p:sldId id="261" r:id="rId11"/>
    <p:sldId id="270"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9" autoAdjust="0"/>
    <p:restoredTop sz="94660"/>
  </p:normalViewPr>
  <p:slideViewPr>
    <p:cSldViewPr snapToGrid="0">
      <p:cViewPr varScale="1">
        <p:scale>
          <a:sx n="115" d="100"/>
          <a:sy n="115" d="100"/>
        </p:scale>
        <p:origin x="39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0143BE8-96EE-4B8B-9959-D544E1BB8DEB}" type="datetimeFigureOut">
              <a:rPr lang="en-US" smtClean="0"/>
              <a:t>10/26/18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82CA3F-AB25-4618-A333-4F9F239CD4A3}" type="slidenum">
              <a:rPr lang="en-US" smtClean="0"/>
              <a:t>‹#›</a:t>
            </a:fld>
            <a:endParaRPr lang="en-US"/>
          </a:p>
        </p:txBody>
      </p:sp>
    </p:spTree>
    <p:extLst>
      <p:ext uri="{BB962C8B-B14F-4D97-AF65-F5344CB8AC3E}">
        <p14:creationId xmlns:p14="http://schemas.microsoft.com/office/powerpoint/2010/main" val="168980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143BE8-96EE-4B8B-9959-D544E1BB8DEB}" type="datetimeFigureOut">
              <a:rPr lang="en-US" smtClean="0"/>
              <a:t>10/26/18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82CA3F-AB25-4618-A333-4F9F239CD4A3}" type="slidenum">
              <a:rPr lang="en-US" smtClean="0"/>
              <a:t>‹#›</a:t>
            </a:fld>
            <a:endParaRPr lang="en-US"/>
          </a:p>
        </p:txBody>
      </p:sp>
    </p:spTree>
    <p:extLst>
      <p:ext uri="{BB962C8B-B14F-4D97-AF65-F5344CB8AC3E}">
        <p14:creationId xmlns:p14="http://schemas.microsoft.com/office/powerpoint/2010/main" val="1281533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143BE8-96EE-4B8B-9959-D544E1BB8DEB}" type="datetimeFigureOut">
              <a:rPr lang="en-US" smtClean="0"/>
              <a:t>10/26/18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82CA3F-AB25-4618-A333-4F9F239CD4A3}" type="slidenum">
              <a:rPr lang="en-US" smtClean="0"/>
              <a:t>‹#›</a:t>
            </a:fld>
            <a:endParaRPr lang="en-US"/>
          </a:p>
        </p:txBody>
      </p:sp>
    </p:spTree>
    <p:extLst>
      <p:ext uri="{BB962C8B-B14F-4D97-AF65-F5344CB8AC3E}">
        <p14:creationId xmlns:p14="http://schemas.microsoft.com/office/powerpoint/2010/main" val="1570430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143BE8-96EE-4B8B-9959-D544E1BB8DEB}" type="datetimeFigureOut">
              <a:rPr lang="en-US" smtClean="0"/>
              <a:t>10/26/18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82CA3F-AB25-4618-A333-4F9F239CD4A3}" type="slidenum">
              <a:rPr lang="en-US" smtClean="0"/>
              <a:t>‹#›</a:t>
            </a:fld>
            <a:endParaRPr lang="en-US"/>
          </a:p>
        </p:txBody>
      </p:sp>
    </p:spTree>
    <p:extLst>
      <p:ext uri="{BB962C8B-B14F-4D97-AF65-F5344CB8AC3E}">
        <p14:creationId xmlns:p14="http://schemas.microsoft.com/office/powerpoint/2010/main" val="142489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143BE8-96EE-4B8B-9959-D544E1BB8DEB}" type="datetimeFigureOut">
              <a:rPr lang="en-US" smtClean="0"/>
              <a:t>10/26/18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82CA3F-AB25-4618-A333-4F9F239CD4A3}" type="slidenum">
              <a:rPr lang="en-US" smtClean="0"/>
              <a:t>‹#›</a:t>
            </a:fld>
            <a:endParaRPr lang="en-US"/>
          </a:p>
        </p:txBody>
      </p:sp>
    </p:spTree>
    <p:extLst>
      <p:ext uri="{BB962C8B-B14F-4D97-AF65-F5344CB8AC3E}">
        <p14:creationId xmlns:p14="http://schemas.microsoft.com/office/powerpoint/2010/main" val="1523480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0143BE8-96EE-4B8B-9959-D544E1BB8DEB}" type="datetimeFigureOut">
              <a:rPr lang="en-US" smtClean="0"/>
              <a:t>10/26/18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82CA3F-AB25-4618-A333-4F9F239CD4A3}" type="slidenum">
              <a:rPr lang="en-US" smtClean="0"/>
              <a:t>‹#›</a:t>
            </a:fld>
            <a:endParaRPr lang="en-US"/>
          </a:p>
        </p:txBody>
      </p:sp>
    </p:spTree>
    <p:extLst>
      <p:ext uri="{BB962C8B-B14F-4D97-AF65-F5344CB8AC3E}">
        <p14:creationId xmlns:p14="http://schemas.microsoft.com/office/powerpoint/2010/main" val="4281383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0143BE8-96EE-4B8B-9959-D544E1BB8DEB}" type="datetimeFigureOut">
              <a:rPr lang="en-US" smtClean="0"/>
              <a:t>10/26/18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82CA3F-AB25-4618-A333-4F9F239CD4A3}" type="slidenum">
              <a:rPr lang="en-US" smtClean="0"/>
              <a:t>‹#›</a:t>
            </a:fld>
            <a:endParaRPr lang="en-US"/>
          </a:p>
        </p:txBody>
      </p:sp>
    </p:spTree>
    <p:extLst>
      <p:ext uri="{BB962C8B-B14F-4D97-AF65-F5344CB8AC3E}">
        <p14:creationId xmlns:p14="http://schemas.microsoft.com/office/powerpoint/2010/main" val="2680616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143BE8-96EE-4B8B-9959-D544E1BB8DEB}" type="datetimeFigureOut">
              <a:rPr lang="en-US" smtClean="0"/>
              <a:t>10/26/18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82CA3F-AB25-4618-A333-4F9F239CD4A3}" type="slidenum">
              <a:rPr lang="en-US" smtClean="0"/>
              <a:t>‹#›</a:t>
            </a:fld>
            <a:endParaRPr lang="en-US"/>
          </a:p>
        </p:txBody>
      </p:sp>
    </p:spTree>
    <p:extLst>
      <p:ext uri="{BB962C8B-B14F-4D97-AF65-F5344CB8AC3E}">
        <p14:creationId xmlns:p14="http://schemas.microsoft.com/office/powerpoint/2010/main" val="1226004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143BE8-96EE-4B8B-9959-D544E1BB8DEB}" type="datetimeFigureOut">
              <a:rPr lang="en-US" smtClean="0"/>
              <a:t>10/26/18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82CA3F-AB25-4618-A333-4F9F239CD4A3}" type="slidenum">
              <a:rPr lang="en-US" smtClean="0"/>
              <a:t>‹#›</a:t>
            </a:fld>
            <a:endParaRPr lang="en-US"/>
          </a:p>
        </p:txBody>
      </p:sp>
    </p:spTree>
    <p:extLst>
      <p:ext uri="{BB962C8B-B14F-4D97-AF65-F5344CB8AC3E}">
        <p14:creationId xmlns:p14="http://schemas.microsoft.com/office/powerpoint/2010/main" val="3422059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143BE8-96EE-4B8B-9959-D544E1BB8DEB}" type="datetimeFigureOut">
              <a:rPr lang="en-US" smtClean="0"/>
              <a:t>10/26/18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82CA3F-AB25-4618-A333-4F9F239CD4A3}" type="slidenum">
              <a:rPr lang="en-US" smtClean="0"/>
              <a:t>‹#›</a:t>
            </a:fld>
            <a:endParaRPr lang="en-US"/>
          </a:p>
        </p:txBody>
      </p:sp>
    </p:spTree>
    <p:extLst>
      <p:ext uri="{BB962C8B-B14F-4D97-AF65-F5344CB8AC3E}">
        <p14:creationId xmlns:p14="http://schemas.microsoft.com/office/powerpoint/2010/main" val="441267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143BE8-96EE-4B8B-9959-D544E1BB8DEB}" type="datetimeFigureOut">
              <a:rPr lang="en-US" smtClean="0"/>
              <a:t>10/26/18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82CA3F-AB25-4618-A333-4F9F239CD4A3}" type="slidenum">
              <a:rPr lang="en-US" smtClean="0"/>
              <a:t>‹#›</a:t>
            </a:fld>
            <a:endParaRPr lang="en-US"/>
          </a:p>
        </p:txBody>
      </p:sp>
    </p:spTree>
    <p:extLst>
      <p:ext uri="{BB962C8B-B14F-4D97-AF65-F5344CB8AC3E}">
        <p14:creationId xmlns:p14="http://schemas.microsoft.com/office/powerpoint/2010/main" val="172594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143BE8-96EE-4B8B-9959-D544E1BB8DEB}" type="datetimeFigureOut">
              <a:rPr lang="en-US" smtClean="0"/>
              <a:t>10/26/18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82CA3F-AB25-4618-A333-4F9F239CD4A3}" type="slidenum">
              <a:rPr lang="en-US" smtClean="0"/>
              <a:t>‹#›</a:t>
            </a:fld>
            <a:endParaRPr lang="en-US"/>
          </a:p>
        </p:txBody>
      </p:sp>
    </p:spTree>
    <p:extLst>
      <p:ext uri="{BB962C8B-B14F-4D97-AF65-F5344CB8AC3E}">
        <p14:creationId xmlns:p14="http://schemas.microsoft.com/office/powerpoint/2010/main" val="2703783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051" y="0"/>
            <a:ext cx="11625943" cy="7094250"/>
          </a:xfrm>
          <a:prstGeom prst="rect">
            <a:avLst/>
          </a:prstGeom>
          <a:noFill/>
        </p:spPr>
        <p:txBody>
          <a:bodyPr wrap="square" rtlCol="0">
            <a:spAutoFit/>
          </a:bodyPr>
          <a:lstStyle/>
          <a:p>
            <a:r>
              <a:rPr lang="en-US" sz="1900" b="1" dirty="0"/>
              <a:t>(3) </a:t>
            </a:r>
            <a:r>
              <a:rPr lang="en-US" sz="1900" b="1" cap="small" dirty="0"/>
              <a:t>Execution of duties in accord with taxpayer rights   </a:t>
            </a:r>
            <a:r>
              <a:rPr lang="en-US" sz="1900" b="1" dirty="0"/>
              <a:t>In discharging his duties, the Commissioner shall ensure that employees of the Internal Revenue Service are familiar with and act in accord with taxpayer rights as afforded by other provisions of this title, including— </a:t>
            </a:r>
          </a:p>
          <a:p>
            <a:pPr lvl="1"/>
            <a:endParaRPr lang="en-US" sz="1900" b="1" dirty="0"/>
          </a:p>
          <a:p>
            <a:pPr marL="800100" lvl="1" indent="-342900">
              <a:buAutoNum type="alphaUcParenBoth"/>
            </a:pPr>
            <a:r>
              <a:rPr lang="en-US" sz="1900" b="1" dirty="0"/>
              <a:t>the right to be informed,</a:t>
            </a:r>
          </a:p>
          <a:p>
            <a:pPr marL="800100" lvl="1" indent="-342900">
              <a:buAutoNum type="alphaUcParenBoth"/>
            </a:pPr>
            <a:endParaRPr lang="en-US" sz="1900" b="1" dirty="0"/>
          </a:p>
          <a:p>
            <a:pPr lvl="1"/>
            <a:r>
              <a:rPr lang="en-US" sz="1900" b="1" dirty="0"/>
              <a:t>(B) the right to quality service,</a:t>
            </a:r>
          </a:p>
          <a:p>
            <a:pPr lvl="1"/>
            <a:endParaRPr lang="en-US" sz="1900" b="1" dirty="0"/>
          </a:p>
          <a:p>
            <a:pPr lvl="1"/>
            <a:r>
              <a:rPr lang="en-US" sz="1900" b="1" dirty="0"/>
              <a:t>(C) the right to pay no more than the correct amount of tax,</a:t>
            </a:r>
          </a:p>
          <a:p>
            <a:pPr lvl="1"/>
            <a:endParaRPr lang="en-US" sz="1900" b="1" dirty="0"/>
          </a:p>
          <a:p>
            <a:pPr lvl="1"/>
            <a:r>
              <a:rPr lang="en-US" sz="1900" b="1" dirty="0"/>
              <a:t>(D) the right to challenge the position of the Internal Revenue Service and be heard,</a:t>
            </a:r>
          </a:p>
          <a:p>
            <a:pPr lvl="1"/>
            <a:endParaRPr lang="en-US" sz="1900" b="1" dirty="0"/>
          </a:p>
          <a:p>
            <a:pPr lvl="1"/>
            <a:r>
              <a:rPr lang="en-US" sz="1900" b="1" dirty="0"/>
              <a:t>(E) the right to appeal a decision of the Internal Revenue Service in an independent forum,</a:t>
            </a:r>
          </a:p>
          <a:p>
            <a:pPr lvl="1"/>
            <a:endParaRPr lang="en-US" sz="1900" b="1" dirty="0"/>
          </a:p>
          <a:p>
            <a:pPr lvl="1"/>
            <a:r>
              <a:rPr lang="en-US" sz="1900" b="1" dirty="0"/>
              <a:t>(F) the right to finality,</a:t>
            </a:r>
          </a:p>
          <a:p>
            <a:pPr lvl="1"/>
            <a:endParaRPr lang="en-US" sz="1900" b="1" dirty="0"/>
          </a:p>
          <a:p>
            <a:pPr lvl="1"/>
            <a:r>
              <a:rPr lang="en-US" sz="1900" b="1" dirty="0"/>
              <a:t>(G) the right to privacy,</a:t>
            </a:r>
          </a:p>
          <a:p>
            <a:pPr lvl="1"/>
            <a:endParaRPr lang="en-US" sz="1900" b="1" dirty="0"/>
          </a:p>
          <a:p>
            <a:pPr lvl="1"/>
            <a:r>
              <a:rPr lang="en-US" sz="1900" b="1" dirty="0"/>
              <a:t>(H) the right to confidentiality,</a:t>
            </a:r>
          </a:p>
          <a:p>
            <a:pPr lvl="1"/>
            <a:endParaRPr lang="en-US" sz="1900" b="1" dirty="0"/>
          </a:p>
          <a:p>
            <a:pPr marL="857250" lvl="1" indent="-400050">
              <a:buAutoNum type="romanUcParenBoth"/>
            </a:pPr>
            <a:r>
              <a:rPr lang="en-US" sz="1900" b="1" dirty="0"/>
              <a:t>the right to retain representation, and</a:t>
            </a:r>
          </a:p>
          <a:p>
            <a:pPr marL="857250" lvl="1" indent="-400050">
              <a:buAutoNum type="romanUcParenBoth"/>
            </a:pPr>
            <a:endParaRPr lang="en-US" sz="1900" b="1" dirty="0"/>
          </a:p>
          <a:p>
            <a:pPr lvl="1"/>
            <a:r>
              <a:rPr lang="en-US" sz="1900" b="1" dirty="0"/>
              <a:t>(J) the right to a fair and just tax system.</a:t>
            </a:r>
          </a:p>
          <a:p>
            <a:endParaRPr lang="en-US" dirty="0"/>
          </a:p>
        </p:txBody>
      </p:sp>
    </p:spTree>
    <p:extLst>
      <p:ext uri="{BB962C8B-B14F-4D97-AF65-F5344CB8AC3E}">
        <p14:creationId xmlns:p14="http://schemas.microsoft.com/office/powerpoint/2010/main" val="2946234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7714"/>
            <a:ext cx="10515600" cy="1325563"/>
          </a:xfrm>
        </p:spPr>
        <p:txBody>
          <a:bodyPr/>
          <a:lstStyle/>
          <a:p>
            <a:pPr algn="ctr"/>
            <a:r>
              <a:rPr lang="en-US" b="1" dirty="0">
                <a:solidFill>
                  <a:srgbClr val="FF0000"/>
                </a:solidFill>
                <a:latin typeface="+mn-lt"/>
              </a:rPr>
              <a:t>Words Matter</a:t>
            </a:r>
          </a:p>
        </p:txBody>
      </p:sp>
      <p:sp>
        <p:nvSpPr>
          <p:cNvPr id="3" name="Content Placeholder 2"/>
          <p:cNvSpPr>
            <a:spLocks noGrp="1"/>
          </p:cNvSpPr>
          <p:nvPr>
            <p:ph idx="1"/>
          </p:nvPr>
        </p:nvSpPr>
        <p:spPr>
          <a:xfrm>
            <a:off x="557349" y="1459865"/>
            <a:ext cx="11312434" cy="4351338"/>
          </a:xfrm>
        </p:spPr>
        <p:txBody>
          <a:bodyPr>
            <a:noAutofit/>
          </a:bodyPr>
          <a:lstStyle/>
          <a:p>
            <a:pPr>
              <a:tabLst>
                <a:tab pos="400050" algn="l"/>
              </a:tabLst>
            </a:pPr>
            <a:r>
              <a:rPr lang="en-US" sz="5000" b="1" i="0" u="none" strike="noStrike" baseline="0" dirty="0"/>
              <a:t>Congress explicitly used the language of rights</a:t>
            </a:r>
          </a:p>
          <a:p>
            <a:pPr>
              <a:tabLst>
                <a:tab pos="400050" algn="l"/>
              </a:tabLst>
            </a:pPr>
            <a:r>
              <a:rPr lang="en-US" sz="5000" b="1" dirty="0"/>
              <a:t>Congress </a:t>
            </a:r>
            <a:r>
              <a:rPr lang="en-US" sz="5000" b="1" i="0" u="none" strike="noStrike" baseline="0" dirty="0"/>
              <a:t>used language that familiarly invokes rights anchored in procedural and substantive justice</a:t>
            </a:r>
          </a:p>
          <a:p>
            <a:pPr>
              <a:tabLst>
                <a:tab pos="400050" algn="l"/>
              </a:tabLst>
            </a:pPr>
            <a:r>
              <a:rPr lang="en-US" sz="5000" b="1" dirty="0"/>
              <a:t>Congress used the language of standards</a:t>
            </a:r>
          </a:p>
        </p:txBody>
      </p:sp>
    </p:spTree>
    <p:extLst>
      <p:ext uri="{BB962C8B-B14F-4D97-AF65-F5344CB8AC3E}">
        <p14:creationId xmlns:p14="http://schemas.microsoft.com/office/powerpoint/2010/main" val="3533554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3840"/>
            <a:ext cx="10515600" cy="1325563"/>
          </a:xfrm>
        </p:spPr>
        <p:txBody>
          <a:bodyPr/>
          <a:lstStyle/>
          <a:p>
            <a:pPr algn="ctr"/>
            <a:r>
              <a:rPr lang="en-US" b="1" i="1" dirty="0" err="1">
                <a:solidFill>
                  <a:srgbClr val="FF0000"/>
                </a:solidFill>
                <a:latin typeface="+mn-lt"/>
              </a:rPr>
              <a:t>Cort</a:t>
            </a:r>
            <a:r>
              <a:rPr lang="en-US" b="1" i="1" dirty="0">
                <a:solidFill>
                  <a:srgbClr val="FF0000"/>
                </a:solidFill>
                <a:latin typeface="+mn-lt"/>
              </a:rPr>
              <a:t> v. Ash</a:t>
            </a:r>
          </a:p>
        </p:txBody>
      </p:sp>
      <p:sp>
        <p:nvSpPr>
          <p:cNvPr id="3" name="Content Placeholder 2"/>
          <p:cNvSpPr>
            <a:spLocks noGrp="1"/>
          </p:cNvSpPr>
          <p:nvPr>
            <p:ph idx="1"/>
          </p:nvPr>
        </p:nvSpPr>
        <p:spPr>
          <a:xfrm>
            <a:off x="838200" y="780597"/>
            <a:ext cx="10515600" cy="4351338"/>
          </a:xfrm>
        </p:spPr>
        <p:txBody>
          <a:bodyPr>
            <a:noAutofit/>
          </a:bodyPr>
          <a:lstStyle/>
          <a:p>
            <a:pPr>
              <a:tabLst>
                <a:tab pos="400050" algn="l"/>
              </a:tabLst>
            </a:pPr>
            <a:r>
              <a:rPr lang="en-US" sz="3400" b="1" dirty="0"/>
              <a:t>“First, is the plaintiff ‘one of the class for whose </a:t>
            </a:r>
            <a:r>
              <a:rPr lang="en-US" sz="3400" b="1" i="1" dirty="0"/>
              <a:t>especial</a:t>
            </a:r>
            <a:r>
              <a:rPr lang="en-US" sz="3400" b="1" dirty="0"/>
              <a:t> benefit the statute was enacted’ . . .?”</a:t>
            </a:r>
          </a:p>
          <a:p>
            <a:r>
              <a:rPr lang="en-US" sz="3400" b="1" dirty="0"/>
              <a:t>“Second, is there any indication of legislative intent, explicit or implicit, either to create such a remedy or to deny one?”</a:t>
            </a:r>
          </a:p>
          <a:p>
            <a:r>
              <a:rPr lang="en-US" sz="3400" b="1" dirty="0"/>
              <a:t>“Third, is it consistent with the underlying purposes of the legislative scheme to imply such a remedy for the plaintiff?”</a:t>
            </a:r>
          </a:p>
          <a:p>
            <a:r>
              <a:rPr lang="en-US" sz="3400" b="1" dirty="0"/>
              <a:t>“[Fourth], is the cause of action one traditionally relegated to state law, in an area basically of concern of the </a:t>
            </a:r>
            <a:r>
              <a:rPr lang="en-US" sz="3400" b="1" dirty="0" err="1"/>
              <a:t>the</a:t>
            </a:r>
            <a:r>
              <a:rPr lang="en-US" sz="3400" b="1" dirty="0"/>
              <a:t> States, so that it would be inappropriate to infer a cause of action based solely on federal law?”</a:t>
            </a:r>
          </a:p>
        </p:txBody>
      </p:sp>
      <p:sp>
        <p:nvSpPr>
          <p:cNvPr id="4" name="TextBox 3"/>
          <p:cNvSpPr txBox="1"/>
          <p:nvPr/>
        </p:nvSpPr>
        <p:spPr>
          <a:xfrm>
            <a:off x="315686" y="780597"/>
            <a:ext cx="522514" cy="923330"/>
          </a:xfrm>
          <a:prstGeom prst="rect">
            <a:avLst/>
          </a:prstGeom>
          <a:noFill/>
        </p:spPr>
        <p:txBody>
          <a:bodyPr wrap="square" rtlCol="0">
            <a:spAutoFit/>
          </a:bodyPr>
          <a:lstStyle/>
          <a:p>
            <a:r>
              <a:rPr lang="en-US" sz="5400" b="1" dirty="0">
                <a:solidFill>
                  <a:schemeClr val="accent6"/>
                </a:solidFill>
              </a:rPr>
              <a:t>√</a:t>
            </a:r>
            <a:endParaRPr lang="en-US" dirty="0">
              <a:solidFill>
                <a:schemeClr val="accent6"/>
              </a:solidFill>
            </a:endParaRPr>
          </a:p>
        </p:txBody>
      </p:sp>
      <p:sp>
        <p:nvSpPr>
          <p:cNvPr id="5" name="TextBox 4"/>
          <p:cNvSpPr txBox="1"/>
          <p:nvPr/>
        </p:nvSpPr>
        <p:spPr>
          <a:xfrm>
            <a:off x="315686" y="4895397"/>
            <a:ext cx="522514" cy="923330"/>
          </a:xfrm>
          <a:prstGeom prst="rect">
            <a:avLst/>
          </a:prstGeom>
          <a:noFill/>
        </p:spPr>
        <p:txBody>
          <a:bodyPr wrap="square" rtlCol="0">
            <a:spAutoFit/>
          </a:bodyPr>
          <a:lstStyle/>
          <a:p>
            <a:r>
              <a:rPr lang="en-US" sz="5400" b="1" dirty="0">
                <a:solidFill>
                  <a:schemeClr val="accent6"/>
                </a:solidFill>
              </a:rPr>
              <a:t>√</a:t>
            </a:r>
            <a:endParaRPr lang="en-US" dirty="0">
              <a:solidFill>
                <a:schemeClr val="accent6"/>
              </a:solidFill>
            </a:endParaRPr>
          </a:p>
        </p:txBody>
      </p:sp>
      <p:sp>
        <p:nvSpPr>
          <p:cNvPr id="6" name="TextBox 5"/>
          <p:cNvSpPr txBox="1"/>
          <p:nvPr/>
        </p:nvSpPr>
        <p:spPr>
          <a:xfrm>
            <a:off x="315686" y="1864466"/>
            <a:ext cx="522514" cy="923330"/>
          </a:xfrm>
          <a:prstGeom prst="rect">
            <a:avLst/>
          </a:prstGeom>
          <a:noFill/>
        </p:spPr>
        <p:txBody>
          <a:bodyPr wrap="square" rtlCol="0">
            <a:spAutoFit/>
          </a:bodyPr>
          <a:lstStyle/>
          <a:p>
            <a:r>
              <a:rPr lang="en-US" sz="5400" b="1" dirty="0">
                <a:solidFill>
                  <a:schemeClr val="accent4"/>
                </a:solidFill>
              </a:rPr>
              <a:t>?</a:t>
            </a:r>
            <a:endParaRPr lang="en-US" dirty="0">
              <a:solidFill>
                <a:schemeClr val="accent4"/>
              </a:solidFill>
            </a:endParaRPr>
          </a:p>
        </p:txBody>
      </p:sp>
      <p:sp>
        <p:nvSpPr>
          <p:cNvPr id="8" name="TextBox 7"/>
          <p:cNvSpPr txBox="1"/>
          <p:nvPr/>
        </p:nvSpPr>
        <p:spPr>
          <a:xfrm>
            <a:off x="315686" y="3349863"/>
            <a:ext cx="522514" cy="923330"/>
          </a:xfrm>
          <a:prstGeom prst="rect">
            <a:avLst/>
          </a:prstGeom>
          <a:noFill/>
        </p:spPr>
        <p:txBody>
          <a:bodyPr wrap="square" rtlCol="0">
            <a:spAutoFit/>
          </a:bodyPr>
          <a:lstStyle/>
          <a:p>
            <a:r>
              <a:rPr lang="en-US" sz="5400" b="1" dirty="0">
                <a:solidFill>
                  <a:schemeClr val="accent4"/>
                </a:solidFill>
              </a:rPr>
              <a:t>?</a:t>
            </a:r>
            <a:endParaRPr lang="en-US" dirty="0">
              <a:solidFill>
                <a:schemeClr val="accent4"/>
              </a:solidFill>
            </a:endParaRPr>
          </a:p>
        </p:txBody>
      </p:sp>
    </p:spTree>
    <p:extLst>
      <p:ext uri="{BB962C8B-B14F-4D97-AF65-F5344CB8AC3E}">
        <p14:creationId xmlns:p14="http://schemas.microsoft.com/office/powerpoint/2010/main" val="2513902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3840"/>
            <a:ext cx="10515600" cy="1325563"/>
          </a:xfrm>
        </p:spPr>
        <p:txBody>
          <a:bodyPr/>
          <a:lstStyle/>
          <a:p>
            <a:pPr algn="ctr"/>
            <a:r>
              <a:rPr lang="en-US" b="1" i="1" dirty="0" err="1">
                <a:solidFill>
                  <a:srgbClr val="FF0000"/>
                </a:solidFill>
                <a:latin typeface="+mn-lt"/>
              </a:rPr>
              <a:t>Cort</a:t>
            </a:r>
            <a:r>
              <a:rPr lang="en-US" b="1" i="1" dirty="0">
                <a:solidFill>
                  <a:srgbClr val="FF0000"/>
                </a:solidFill>
                <a:latin typeface="+mn-lt"/>
              </a:rPr>
              <a:t> v. Ash</a:t>
            </a:r>
          </a:p>
        </p:txBody>
      </p:sp>
      <p:sp>
        <p:nvSpPr>
          <p:cNvPr id="3" name="Content Placeholder 2"/>
          <p:cNvSpPr>
            <a:spLocks noGrp="1"/>
          </p:cNvSpPr>
          <p:nvPr>
            <p:ph idx="1"/>
          </p:nvPr>
        </p:nvSpPr>
        <p:spPr>
          <a:xfrm>
            <a:off x="838200" y="780597"/>
            <a:ext cx="10515600" cy="4351338"/>
          </a:xfrm>
        </p:spPr>
        <p:txBody>
          <a:bodyPr>
            <a:noAutofit/>
          </a:bodyPr>
          <a:lstStyle/>
          <a:p>
            <a:pPr>
              <a:tabLst>
                <a:tab pos="400050" algn="l"/>
              </a:tabLst>
            </a:pPr>
            <a:r>
              <a:rPr lang="en-US" sz="3400" b="1" dirty="0"/>
              <a:t>“First, is the plaintiff ‘one of the class for whose </a:t>
            </a:r>
            <a:r>
              <a:rPr lang="en-US" sz="3400" b="1" i="1" dirty="0"/>
              <a:t>especial</a:t>
            </a:r>
            <a:r>
              <a:rPr lang="en-US" sz="3400" b="1" dirty="0"/>
              <a:t> benefit the statute was enacted’ . . .?”</a:t>
            </a:r>
          </a:p>
          <a:p>
            <a:r>
              <a:rPr lang="en-US" sz="3400" b="1" dirty="0"/>
              <a:t>“Second, is there any indication of legislative intent, explicit or implicit, either to create such a remedy or to deny one?”</a:t>
            </a:r>
          </a:p>
          <a:p>
            <a:r>
              <a:rPr lang="en-US" sz="3400" b="1" dirty="0"/>
              <a:t>“Third, is it consistent with the underlying purposes of the legislative scheme to imply such a remedy for the plaintiff?”</a:t>
            </a:r>
          </a:p>
          <a:p>
            <a:r>
              <a:rPr lang="en-US" sz="3400" b="1" dirty="0"/>
              <a:t>“[Fourth], is the cause of action one traditionally relegated to state law, in an area basically of concern of the </a:t>
            </a:r>
            <a:r>
              <a:rPr lang="en-US" sz="3400" b="1" dirty="0" err="1"/>
              <a:t>the</a:t>
            </a:r>
            <a:r>
              <a:rPr lang="en-US" sz="3400" b="1" dirty="0"/>
              <a:t> States, so that it would be inappropriate to infer a cause of action based solely on federal law?”</a:t>
            </a:r>
          </a:p>
        </p:txBody>
      </p:sp>
      <p:sp>
        <p:nvSpPr>
          <p:cNvPr id="4" name="TextBox 3"/>
          <p:cNvSpPr txBox="1"/>
          <p:nvPr/>
        </p:nvSpPr>
        <p:spPr>
          <a:xfrm>
            <a:off x="315686" y="780597"/>
            <a:ext cx="522514" cy="923330"/>
          </a:xfrm>
          <a:prstGeom prst="rect">
            <a:avLst/>
          </a:prstGeom>
          <a:noFill/>
        </p:spPr>
        <p:txBody>
          <a:bodyPr wrap="square" rtlCol="0">
            <a:spAutoFit/>
          </a:bodyPr>
          <a:lstStyle/>
          <a:p>
            <a:r>
              <a:rPr lang="en-US" sz="5400" b="1" dirty="0">
                <a:solidFill>
                  <a:schemeClr val="accent6"/>
                </a:solidFill>
              </a:rPr>
              <a:t>√</a:t>
            </a:r>
            <a:endParaRPr lang="en-US" dirty="0">
              <a:solidFill>
                <a:schemeClr val="accent6"/>
              </a:solidFill>
            </a:endParaRPr>
          </a:p>
        </p:txBody>
      </p:sp>
      <p:sp>
        <p:nvSpPr>
          <p:cNvPr id="5" name="TextBox 4"/>
          <p:cNvSpPr txBox="1"/>
          <p:nvPr/>
        </p:nvSpPr>
        <p:spPr>
          <a:xfrm>
            <a:off x="315686" y="4895397"/>
            <a:ext cx="522514" cy="923330"/>
          </a:xfrm>
          <a:prstGeom prst="rect">
            <a:avLst/>
          </a:prstGeom>
          <a:noFill/>
        </p:spPr>
        <p:txBody>
          <a:bodyPr wrap="square" rtlCol="0">
            <a:spAutoFit/>
          </a:bodyPr>
          <a:lstStyle/>
          <a:p>
            <a:r>
              <a:rPr lang="en-US" sz="5400" b="1" dirty="0">
                <a:solidFill>
                  <a:schemeClr val="accent6"/>
                </a:solidFill>
              </a:rPr>
              <a:t>√</a:t>
            </a:r>
            <a:endParaRPr lang="en-US" dirty="0">
              <a:solidFill>
                <a:schemeClr val="accent6"/>
              </a:solidFill>
            </a:endParaRPr>
          </a:p>
        </p:txBody>
      </p:sp>
      <p:sp>
        <p:nvSpPr>
          <p:cNvPr id="9" name="TextBox 8"/>
          <p:cNvSpPr txBox="1"/>
          <p:nvPr/>
        </p:nvSpPr>
        <p:spPr>
          <a:xfrm>
            <a:off x="315686" y="1864466"/>
            <a:ext cx="522514" cy="923330"/>
          </a:xfrm>
          <a:prstGeom prst="rect">
            <a:avLst/>
          </a:prstGeom>
          <a:noFill/>
        </p:spPr>
        <p:txBody>
          <a:bodyPr wrap="square" rtlCol="0">
            <a:spAutoFit/>
          </a:bodyPr>
          <a:lstStyle/>
          <a:p>
            <a:r>
              <a:rPr lang="en-US" sz="5400" b="1" dirty="0">
                <a:solidFill>
                  <a:schemeClr val="accent6"/>
                </a:solidFill>
              </a:rPr>
              <a:t>√</a:t>
            </a:r>
            <a:endParaRPr lang="en-US" dirty="0">
              <a:solidFill>
                <a:schemeClr val="accent6"/>
              </a:solidFill>
            </a:endParaRPr>
          </a:p>
        </p:txBody>
      </p:sp>
      <p:sp>
        <p:nvSpPr>
          <p:cNvPr id="10" name="TextBox 9"/>
          <p:cNvSpPr txBox="1"/>
          <p:nvPr/>
        </p:nvSpPr>
        <p:spPr>
          <a:xfrm>
            <a:off x="315686" y="3349863"/>
            <a:ext cx="522514" cy="923330"/>
          </a:xfrm>
          <a:prstGeom prst="rect">
            <a:avLst/>
          </a:prstGeom>
          <a:noFill/>
        </p:spPr>
        <p:txBody>
          <a:bodyPr wrap="square" rtlCol="0">
            <a:spAutoFit/>
          </a:bodyPr>
          <a:lstStyle/>
          <a:p>
            <a:r>
              <a:rPr lang="en-US" sz="5400" b="1" dirty="0">
                <a:solidFill>
                  <a:schemeClr val="accent6"/>
                </a:solidFill>
              </a:rPr>
              <a:t>√</a:t>
            </a:r>
            <a:endParaRPr lang="en-US" dirty="0">
              <a:solidFill>
                <a:schemeClr val="accent6"/>
              </a:solidFill>
            </a:endParaRPr>
          </a:p>
        </p:txBody>
      </p:sp>
    </p:spTree>
    <p:extLst>
      <p:ext uri="{BB962C8B-B14F-4D97-AF65-F5344CB8AC3E}">
        <p14:creationId xmlns:p14="http://schemas.microsoft.com/office/powerpoint/2010/main" val="94542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051" y="0"/>
            <a:ext cx="11625943" cy="7094250"/>
          </a:xfrm>
          <a:prstGeom prst="rect">
            <a:avLst/>
          </a:prstGeom>
          <a:noFill/>
        </p:spPr>
        <p:txBody>
          <a:bodyPr wrap="square" rtlCol="0">
            <a:spAutoFit/>
          </a:bodyPr>
          <a:lstStyle/>
          <a:p>
            <a:r>
              <a:rPr lang="en-US" sz="1900" b="1" dirty="0"/>
              <a:t>(3) </a:t>
            </a:r>
            <a:r>
              <a:rPr lang="en-US" sz="1900" b="1" cap="small" dirty="0"/>
              <a:t>Execution of duties in accord with taxpayer rights   </a:t>
            </a:r>
            <a:r>
              <a:rPr lang="en-US" sz="1900" b="1" dirty="0">
                <a:solidFill>
                  <a:srgbClr val="FF0000"/>
                </a:solidFill>
              </a:rPr>
              <a:t>In discharging his duties, the Commissioner shall ensure that employees of the Internal Revenue Service are familiar with and act in accord with taxpayer rights as afforded by other provisions of this title</a:t>
            </a:r>
            <a:r>
              <a:rPr lang="en-US" sz="1900" b="1" dirty="0"/>
              <a:t>, including— </a:t>
            </a:r>
          </a:p>
          <a:p>
            <a:pPr lvl="1"/>
            <a:endParaRPr lang="en-US" sz="1900" b="1" dirty="0"/>
          </a:p>
          <a:p>
            <a:pPr marL="800100" lvl="1" indent="-342900">
              <a:buAutoNum type="alphaUcParenBoth"/>
            </a:pPr>
            <a:r>
              <a:rPr lang="en-US" sz="1900" b="1" dirty="0"/>
              <a:t>the right to be informed,</a:t>
            </a:r>
          </a:p>
          <a:p>
            <a:pPr marL="800100" lvl="1" indent="-342900">
              <a:buAutoNum type="alphaUcParenBoth"/>
            </a:pPr>
            <a:endParaRPr lang="en-US" sz="1900" b="1" dirty="0"/>
          </a:p>
          <a:p>
            <a:pPr lvl="1"/>
            <a:r>
              <a:rPr lang="en-US" sz="1900" b="1" dirty="0"/>
              <a:t>(B) the right to quality service,</a:t>
            </a:r>
          </a:p>
          <a:p>
            <a:pPr lvl="1"/>
            <a:endParaRPr lang="en-US" sz="1900" b="1" dirty="0"/>
          </a:p>
          <a:p>
            <a:pPr lvl="1"/>
            <a:r>
              <a:rPr lang="en-US" sz="1900" b="1" dirty="0"/>
              <a:t>(C) the right to pay no more than the correct amount of tax,</a:t>
            </a:r>
          </a:p>
          <a:p>
            <a:pPr lvl="1"/>
            <a:endParaRPr lang="en-US" sz="1900" b="1" dirty="0"/>
          </a:p>
          <a:p>
            <a:pPr lvl="1"/>
            <a:r>
              <a:rPr lang="en-US" sz="1900" b="1" dirty="0"/>
              <a:t>(D) the right to challenge the position of the Internal Revenue Service and be heard,</a:t>
            </a:r>
          </a:p>
          <a:p>
            <a:pPr lvl="1"/>
            <a:endParaRPr lang="en-US" sz="1900" b="1" dirty="0"/>
          </a:p>
          <a:p>
            <a:pPr lvl="1"/>
            <a:r>
              <a:rPr lang="en-US" sz="1900" b="1" dirty="0"/>
              <a:t>(E) the right to appeal a decision of the Internal Revenue Service in an independent forum,</a:t>
            </a:r>
          </a:p>
          <a:p>
            <a:pPr lvl="1"/>
            <a:endParaRPr lang="en-US" sz="1900" b="1" dirty="0"/>
          </a:p>
          <a:p>
            <a:pPr lvl="1"/>
            <a:r>
              <a:rPr lang="en-US" sz="1900" b="1" dirty="0"/>
              <a:t>(F) the right to finality,</a:t>
            </a:r>
          </a:p>
          <a:p>
            <a:pPr lvl="1"/>
            <a:endParaRPr lang="en-US" sz="1900" b="1" dirty="0"/>
          </a:p>
          <a:p>
            <a:pPr lvl="1"/>
            <a:r>
              <a:rPr lang="en-US" sz="1900" b="1" dirty="0"/>
              <a:t>(G) the right to privacy,</a:t>
            </a:r>
          </a:p>
          <a:p>
            <a:pPr lvl="1"/>
            <a:endParaRPr lang="en-US" sz="1900" b="1" dirty="0"/>
          </a:p>
          <a:p>
            <a:pPr lvl="1"/>
            <a:r>
              <a:rPr lang="en-US" sz="1900" b="1" dirty="0"/>
              <a:t>(H) the right to confidentiality,</a:t>
            </a:r>
          </a:p>
          <a:p>
            <a:pPr lvl="1"/>
            <a:endParaRPr lang="en-US" sz="1900" b="1" dirty="0"/>
          </a:p>
          <a:p>
            <a:pPr marL="857250" lvl="1" indent="-400050">
              <a:buAutoNum type="romanUcParenBoth"/>
            </a:pPr>
            <a:r>
              <a:rPr lang="en-US" sz="1900" b="1" dirty="0"/>
              <a:t>the right to retain representation, and</a:t>
            </a:r>
          </a:p>
          <a:p>
            <a:pPr marL="857250" lvl="1" indent="-400050">
              <a:buAutoNum type="romanUcParenBoth"/>
            </a:pPr>
            <a:endParaRPr lang="en-US" sz="1900" b="1" dirty="0"/>
          </a:p>
          <a:p>
            <a:pPr lvl="1"/>
            <a:r>
              <a:rPr lang="en-US" sz="1900" b="1" dirty="0"/>
              <a:t>(J) the right to a fair and just tax system.</a:t>
            </a:r>
          </a:p>
          <a:p>
            <a:endParaRPr lang="en-US" dirty="0"/>
          </a:p>
        </p:txBody>
      </p:sp>
    </p:spTree>
    <p:extLst>
      <p:ext uri="{BB962C8B-B14F-4D97-AF65-F5344CB8AC3E}">
        <p14:creationId xmlns:p14="http://schemas.microsoft.com/office/powerpoint/2010/main" val="1607365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051" y="0"/>
            <a:ext cx="11625943" cy="7094250"/>
          </a:xfrm>
          <a:prstGeom prst="rect">
            <a:avLst/>
          </a:prstGeom>
          <a:noFill/>
        </p:spPr>
        <p:txBody>
          <a:bodyPr wrap="square" rtlCol="0">
            <a:spAutoFit/>
          </a:bodyPr>
          <a:lstStyle/>
          <a:p>
            <a:r>
              <a:rPr lang="en-US" sz="1900" b="1" dirty="0"/>
              <a:t>(3) </a:t>
            </a:r>
            <a:r>
              <a:rPr lang="en-US" sz="1900" b="1" cap="small" dirty="0"/>
              <a:t>Execution of duties in accord with taxpayer rights   </a:t>
            </a:r>
            <a:r>
              <a:rPr lang="en-US" sz="1900" b="1" dirty="0"/>
              <a:t>In discharging his duties, the Commissioner shall ensure that employees of the Internal Revenue Service are familiar with and act in accord with taxpayer rights as afforded by other provisions of this title</a:t>
            </a:r>
            <a:r>
              <a:rPr lang="en-US" sz="1900" b="1" dirty="0">
                <a:solidFill>
                  <a:srgbClr val="FF0000"/>
                </a:solidFill>
              </a:rPr>
              <a:t>.</a:t>
            </a:r>
            <a:r>
              <a:rPr lang="en-US" sz="1900" b="1" dirty="0">
                <a:solidFill>
                  <a:schemeClr val="bg2"/>
                </a:solidFill>
              </a:rPr>
              <a:t>, including— </a:t>
            </a:r>
          </a:p>
          <a:p>
            <a:pPr lvl="1"/>
            <a:endParaRPr lang="en-US" sz="1900" b="1" dirty="0">
              <a:solidFill>
                <a:schemeClr val="bg2"/>
              </a:solidFill>
            </a:endParaRPr>
          </a:p>
          <a:p>
            <a:pPr marL="800100" lvl="1" indent="-342900">
              <a:buAutoNum type="alphaUcParenBoth"/>
            </a:pPr>
            <a:r>
              <a:rPr lang="en-US" sz="1900" b="1" dirty="0">
                <a:solidFill>
                  <a:schemeClr val="bg2"/>
                </a:solidFill>
              </a:rPr>
              <a:t>the right to be informed,</a:t>
            </a:r>
          </a:p>
          <a:p>
            <a:pPr marL="800100" lvl="1" indent="-342900">
              <a:buAutoNum type="alphaUcParenBoth"/>
            </a:pPr>
            <a:endParaRPr lang="en-US" sz="1900" b="1" dirty="0">
              <a:solidFill>
                <a:schemeClr val="bg2"/>
              </a:solidFill>
            </a:endParaRPr>
          </a:p>
          <a:p>
            <a:pPr lvl="1"/>
            <a:r>
              <a:rPr lang="en-US" sz="1900" b="1" dirty="0">
                <a:solidFill>
                  <a:schemeClr val="bg2"/>
                </a:solidFill>
              </a:rPr>
              <a:t>(B) the right to quality service,</a:t>
            </a:r>
          </a:p>
          <a:p>
            <a:pPr lvl="1"/>
            <a:endParaRPr lang="en-US" sz="1900" b="1" dirty="0">
              <a:solidFill>
                <a:schemeClr val="bg2"/>
              </a:solidFill>
            </a:endParaRPr>
          </a:p>
          <a:p>
            <a:pPr lvl="1"/>
            <a:r>
              <a:rPr lang="en-US" sz="1900" b="1" dirty="0">
                <a:solidFill>
                  <a:schemeClr val="bg2"/>
                </a:solidFill>
              </a:rPr>
              <a:t>(C) the right to pay no more than the correct amount of tax,</a:t>
            </a:r>
          </a:p>
          <a:p>
            <a:pPr lvl="1"/>
            <a:endParaRPr lang="en-US" sz="1900" b="1" dirty="0">
              <a:solidFill>
                <a:schemeClr val="bg2"/>
              </a:solidFill>
            </a:endParaRPr>
          </a:p>
          <a:p>
            <a:pPr lvl="1"/>
            <a:r>
              <a:rPr lang="en-US" sz="1900" b="1" dirty="0">
                <a:solidFill>
                  <a:schemeClr val="bg2"/>
                </a:solidFill>
              </a:rPr>
              <a:t>(D) the right to challenge the position of the Internal Revenue Service and be heard,</a:t>
            </a:r>
          </a:p>
          <a:p>
            <a:pPr lvl="1"/>
            <a:endParaRPr lang="en-US" sz="1900" b="1" dirty="0">
              <a:solidFill>
                <a:schemeClr val="bg2"/>
              </a:solidFill>
            </a:endParaRPr>
          </a:p>
          <a:p>
            <a:pPr lvl="1"/>
            <a:r>
              <a:rPr lang="en-US" sz="1900" b="1" dirty="0">
                <a:solidFill>
                  <a:schemeClr val="bg2"/>
                </a:solidFill>
              </a:rPr>
              <a:t>(E) the right to appeal a decision of the Internal Revenue Service in an independent forum,</a:t>
            </a:r>
          </a:p>
          <a:p>
            <a:pPr lvl="1"/>
            <a:endParaRPr lang="en-US" sz="1900" b="1" dirty="0">
              <a:solidFill>
                <a:schemeClr val="bg2"/>
              </a:solidFill>
            </a:endParaRPr>
          </a:p>
          <a:p>
            <a:pPr lvl="1"/>
            <a:r>
              <a:rPr lang="en-US" sz="1900" b="1" dirty="0">
                <a:solidFill>
                  <a:schemeClr val="bg2"/>
                </a:solidFill>
              </a:rPr>
              <a:t>(F) the right to finality,</a:t>
            </a:r>
          </a:p>
          <a:p>
            <a:pPr lvl="1"/>
            <a:endParaRPr lang="en-US" sz="1900" b="1" dirty="0">
              <a:solidFill>
                <a:schemeClr val="bg2"/>
              </a:solidFill>
            </a:endParaRPr>
          </a:p>
          <a:p>
            <a:pPr lvl="1"/>
            <a:r>
              <a:rPr lang="en-US" sz="1900" b="1" dirty="0">
                <a:solidFill>
                  <a:schemeClr val="bg2"/>
                </a:solidFill>
              </a:rPr>
              <a:t>(G) the right to privacy,</a:t>
            </a:r>
          </a:p>
          <a:p>
            <a:pPr lvl="1"/>
            <a:endParaRPr lang="en-US" sz="1900" b="1" dirty="0">
              <a:solidFill>
                <a:schemeClr val="bg2"/>
              </a:solidFill>
            </a:endParaRPr>
          </a:p>
          <a:p>
            <a:pPr lvl="1"/>
            <a:r>
              <a:rPr lang="en-US" sz="1900" b="1" dirty="0">
                <a:solidFill>
                  <a:schemeClr val="bg2"/>
                </a:solidFill>
              </a:rPr>
              <a:t>(H) the right to confidentiality,</a:t>
            </a:r>
          </a:p>
          <a:p>
            <a:pPr lvl="1"/>
            <a:endParaRPr lang="en-US" sz="1900" b="1" dirty="0">
              <a:solidFill>
                <a:schemeClr val="bg2"/>
              </a:solidFill>
            </a:endParaRPr>
          </a:p>
          <a:p>
            <a:pPr marL="857250" lvl="1" indent="-400050">
              <a:buAutoNum type="romanUcParenBoth"/>
            </a:pPr>
            <a:r>
              <a:rPr lang="en-US" sz="1900" b="1" dirty="0">
                <a:solidFill>
                  <a:schemeClr val="bg2"/>
                </a:solidFill>
              </a:rPr>
              <a:t>the right to retain representation, and</a:t>
            </a:r>
          </a:p>
          <a:p>
            <a:pPr marL="857250" lvl="1" indent="-400050">
              <a:buAutoNum type="romanUcParenBoth"/>
            </a:pPr>
            <a:endParaRPr lang="en-US" sz="1900" b="1" dirty="0">
              <a:solidFill>
                <a:schemeClr val="bg2"/>
              </a:solidFill>
            </a:endParaRPr>
          </a:p>
          <a:p>
            <a:pPr lvl="1"/>
            <a:r>
              <a:rPr lang="en-US" sz="1900" b="1" dirty="0">
                <a:solidFill>
                  <a:schemeClr val="bg2"/>
                </a:solidFill>
              </a:rPr>
              <a:t>(J) the right to a fair and just tax system.</a:t>
            </a:r>
          </a:p>
          <a:p>
            <a:endParaRPr lang="en-US" dirty="0"/>
          </a:p>
        </p:txBody>
      </p:sp>
    </p:spTree>
    <p:extLst>
      <p:ext uri="{BB962C8B-B14F-4D97-AF65-F5344CB8AC3E}">
        <p14:creationId xmlns:p14="http://schemas.microsoft.com/office/powerpoint/2010/main" val="2293765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051" y="0"/>
            <a:ext cx="11625943" cy="7094250"/>
          </a:xfrm>
          <a:prstGeom prst="rect">
            <a:avLst/>
          </a:prstGeom>
          <a:noFill/>
        </p:spPr>
        <p:txBody>
          <a:bodyPr wrap="square" rtlCol="0">
            <a:spAutoFit/>
          </a:bodyPr>
          <a:lstStyle/>
          <a:p>
            <a:r>
              <a:rPr lang="en-US" sz="1900" b="1" dirty="0"/>
              <a:t>(3) </a:t>
            </a:r>
            <a:r>
              <a:rPr lang="en-US" sz="1900" b="1" cap="small" dirty="0"/>
              <a:t>Execution of duties in accord with taxpayer rights   </a:t>
            </a:r>
            <a:r>
              <a:rPr lang="en-US" sz="1900" b="1" dirty="0"/>
              <a:t>In discharging his duties, the Commissioner shall ensure that employees of the Internal Revenue Service are familiar with and act in accord with taxpayer rights as afforded by other provisions of this title</a:t>
            </a:r>
            <a:r>
              <a:rPr lang="en-US" sz="1900" b="1" dirty="0">
                <a:solidFill>
                  <a:srgbClr val="FF0000"/>
                </a:solidFill>
              </a:rPr>
              <a:t>, including— </a:t>
            </a:r>
          </a:p>
          <a:p>
            <a:pPr lvl="1"/>
            <a:endParaRPr lang="en-US" sz="1900" b="1" dirty="0">
              <a:solidFill>
                <a:srgbClr val="FF0000"/>
              </a:solidFill>
            </a:endParaRPr>
          </a:p>
          <a:p>
            <a:pPr marL="800100" lvl="1" indent="-342900">
              <a:buAutoNum type="alphaUcParenBoth"/>
            </a:pPr>
            <a:r>
              <a:rPr lang="en-US" sz="1900" b="1" dirty="0">
                <a:solidFill>
                  <a:srgbClr val="FF0000"/>
                </a:solidFill>
              </a:rPr>
              <a:t>the right to be informed,</a:t>
            </a:r>
          </a:p>
          <a:p>
            <a:pPr marL="800100" lvl="1" indent="-342900">
              <a:buAutoNum type="alphaUcParenBoth"/>
            </a:pPr>
            <a:endParaRPr lang="en-US" sz="1900" b="1" dirty="0">
              <a:solidFill>
                <a:srgbClr val="FF0000"/>
              </a:solidFill>
            </a:endParaRPr>
          </a:p>
          <a:p>
            <a:pPr lvl="1"/>
            <a:r>
              <a:rPr lang="en-US" sz="1900" b="1" dirty="0">
                <a:solidFill>
                  <a:srgbClr val="FF0000"/>
                </a:solidFill>
              </a:rPr>
              <a:t>(B) the right to quality service,</a:t>
            </a:r>
          </a:p>
          <a:p>
            <a:pPr lvl="1"/>
            <a:endParaRPr lang="en-US" sz="1900" b="1" dirty="0">
              <a:solidFill>
                <a:srgbClr val="FF0000"/>
              </a:solidFill>
            </a:endParaRPr>
          </a:p>
          <a:p>
            <a:pPr lvl="1"/>
            <a:r>
              <a:rPr lang="en-US" sz="1900" b="1" dirty="0">
                <a:solidFill>
                  <a:srgbClr val="FF0000"/>
                </a:solidFill>
              </a:rPr>
              <a:t>(C) the right to pay no more than the correct amount of tax,</a:t>
            </a:r>
          </a:p>
          <a:p>
            <a:pPr lvl="1"/>
            <a:endParaRPr lang="en-US" sz="1900" b="1" dirty="0">
              <a:solidFill>
                <a:srgbClr val="FF0000"/>
              </a:solidFill>
            </a:endParaRPr>
          </a:p>
          <a:p>
            <a:pPr lvl="1"/>
            <a:r>
              <a:rPr lang="en-US" sz="1900" b="1" dirty="0">
                <a:solidFill>
                  <a:srgbClr val="FF0000"/>
                </a:solidFill>
              </a:rPr>
              <a:t>(D) the right to challenge the position of the Internal Revenue Service and be heard,</a:t>
            </a:r>
          </a:p>
          <a:p>
            <a:pPr lvl="1"/>
            <a:endParaRPr lang="en-US" sz="1900" b="1" dirty="0">
              <a:solidFill>
                <a:srgbClr val="FF0000"/>
              </a:solidFill>
            </a:endParaRPr>
          </a:p>
          <a:p>
            <a:pPr lvl="1"/>
            <a:r>
              <a:rPr lang="en-US" sz="1900" b="1" dirty="0">
                <a:solidFill>
                  <a:srgbClr val="FF0000"/>
                </a:solidFill>
              </a:rPr>
              <a:t>(E) the right to appeal a decision of the Internal Revenue Service in an independent forum,</a:t>
            </a:r>
          </a:p>
          <a:p>
            <a:pPr lvl="1"/>
            <a:endParaRPr lang="en-US" sz="1900" b="1" dirty="0">
              <a:solidFill>
                <a:srgbClr val="FF0000"/>
              </a:solidFill>
            </a:endParaRPr>
          </a:p>
          <a:p>
            <a:pPr lvl="1"/>
            <a:r>
              <a:rPr lang="en-US" sz="1900" b="1" dirty="0">
                <a:solidFill>
                  <a:srgbClr val="FF0000"/>
                </a:solidFill>
              </a:rPr>
              <a:t>(F) the right to finality,</a:t>
            </a:r>
          </a:p>
          <a:p>
            <a:pPr lvl="1"/>
            <a:endParaRPr lang="en-US" sz="1900" b="1" dirty="0">
              <a:solidFill>
                <a:srgbClr val="FF0000"/>
              </a:solidFill>
            </a:endParaRPr>
          </a:p>
          <a:p>
            <a:pPr lvl="1"/>
            <a:r>
              <a:rPr lang="en-US" sz="1900" b="1" dirty="0">
                <a:solidFill>
                  <a:srgbClr val="FF0000"/>
                </a:solidFill>
              </a:rPr>
              <a:t>(G) the right to privacy,</a:t>
            </a:r>
          </a:p>
          <a:p>
            <a:pPr lvl="1"/>
            <a:endParaRPr lang="en-US" sz="1900" b="1" dirty="0">
              <a:solidFill>
                <a:srgbClr val="FF0000"/>
              </a:solidFill>
            </a:endParaRPr>
          </a:p>
          <a:p>
            <a:pPr lvl="1"/>
            <a:r>
              <a:rPr lang="en-US" sz="1900" b="1" dirty="0">
                <a:solidFill>
                  <a:srgbClr val="FF0000"/>
                </a:solidFill>
              </a:rPr>
              <a:t>(H) the right to confidentiality,</a:t>
            </a:r>
          </a:p>
          <a:p>
            <a:pPr lvl="1"/>
            <a:endParaRPr lang="en-US" sz="1900" b="1" dirty="0">
              <a:solidFill>
                <a:srgbClr val="FF0000"/>
              </a:solidFill>
            </a:endParaRPr>
          </a:p>
          <a:p>
            <a:pPr marL="857250" lvl="1" indent="-400050">
              <a:buAutoNum type="romanUcParenBoth"/>
            </a:pPr>
            <a:r>
              <a:rPr lang="en-US" sz="1900" b="1" dirty="0">
                <a:solidFill>
                  <a:srgbClr val="FF0000"/>
                </a:solidFill>
              </a:rPr>
              <a:t>the right to retain representation, and</a:t>
            </a:r>
          </a:p>
          <a:p>
            <a:pPr marL="857250" lvl="1" indent="-400050">
              <a:buAutoNum type="romanUcParenBoth"/>
            </a:pPr>
            <a:endParaRPr lang="en-US" sz="1900" b="1" dirty="0">
              <a:solidFill>
                <a:srgbClr val="FF0000"/>
              </a:solidFill>
            </a:endParaRPr>
          </a:p>
          <a:p>
            <a:pPr lvl="1"/>
            <a:r>
              <a:rPr lang="en-US" sz="1900" b="1" dirty="0">
                <a:solidFill>
                  <a:srgbClr val="FF0000"/>
                </a:solidFill>
              </a:rPr>
              <a:t>(J) the right to a fair and just tax system.</a:t>
            </a:r>
          </a:p>
          <a:p>
            <a:endParaRPr lang="en-US" dirty="0"/>
          </a:p>
        </p:txBody>
      </p:sp>
    </p:spTree>
    <p:extLst>
      <p:ext uri="{BB962C8B-B14F-4D97-AF65-F5344CB8AC3E}">
        <p14:creationId xmlns:p14="http://schemas.microsoft.com/office/powerpoint/2010/main" val="3292446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051" y="0"/>
            <a:ext cx="11625943" cy="7094250"/>
          </a:xfrm>
          <a:prstGeom prst="rect">
            <a:avLst/>
          </a:prstGeom>
          <a:noFill/>
        </p:spPr>
        <p:txBody>
          <a:bodyPr wrap="square" rtlCol="0">
            <a:spAutoFit/>
          </a:bodyPr>
          <a:lstStyle/>
          <a:p>
            <a:r>
              <a:rPr lang="en-US" sz="1900" b="1" dirty="0"/>
              <a:t>(3) </a:t>
            </a:r>
            <a:r>
              <a:rPr lang="en-US" sz="1900" b="1" cap="small" dirty="0"/>
              <a:t>Execution of duties in accord with taxpayer rights   </a:t>
            </a:r>
            <a:r>
              <a:rPr lang="en-US" sz="1900" b="1" dirty="0"/>
              <a:t>In discharging his duties, the Commissioner shall ensure that employees of the Internal Revenue Service are familiar with and act in accord with taxpayer rights as afforded by other provisions of this title, including— </a:t>
            </a:r>
          </a:p>
          <a:p>
            <a:pPr lvl="1"/>
            <a:endParaRPr lang="en-US" sz="1900" b="1" dirty="0"/>
          </a:p>
          <a:p>
            <a:pPr marL="800100" lvl="1" indent="-342900">
              <a:buAutoNum type="alphaUcParenBoth"/>
            </a:pPr>
            <a:r>
              <a:rPr lang="en-US" sz="1900" b="1" dirty="0"/>
              <a:t>the right to be informed,</a:t>
            </a:r>
          </a:p>
          <a:p>
            <a:pPr marL="800100" lvl="1" indent="-342900">
              <a:buAutoNum type="alphaUcParenBoth"/>
            </a:pPr>
            <a:endParaRPr lang="en-US" sz="1900" b="1" dirty="0"/>
          </a:p>
          <a:p>
            <a:pPr lvl="1"/>
            <a:r>
              <a:rPr lang="en-US" sz="1900" b="1" dirty="0"/>
              <a:t>(B) the right to quality service,</a:t>
            </a:r>
          </a:p>
          <a:p>
            <a:pPr lvl="1"/>
            <a:endParaRPr lang="en-US" sz="1900" b="1" dirty="0"/>
          </a:p>
          <a:p>
            <a:pPr lvl="1"/>
            <a:r>
              <a:rPr lang="en-US" sz="1900" b="1" dirty="0"/>
              <a:t>(C) the right to pay no more than the correct amount of tax,</a:t>
            </a:r>
          </a:p>
          <a:p>
            <a:pPr lvl="1"/>
            <a:endParaRPr lang="en-US" sz="1900" b="1" dirty="0"/>
          </a:p>
          <a:p>
            <a:pPr lvl="1"/>
            <a:r>
              <a:rPr lang="en-US" sz="1900" b="1" dirty="0"/>
              <a:t>(D) the right to challenge the position of the Internal Revenue Service and be heard,</a:t>
            </a:r>
          </a:p>
          <a:p>
            <a:pPr lvl="1"/>
            <a:endParaRPr lang="en-US" sz="1900" b="1" dirty="0"/>
          </a:p>
          <a:p>
            <a:pPr lvl="1"/>
            <a:r>
              <a:rPr lang="en-US" sz="1900" b="1" dirty="0">
                <a:solidFill>
                  <a:srgbClr val="FF0000"/>
                </a:solidFill>
              </a:rPr>
              <a:t>(E) the right to appeal a decision of the Internal Revenue Service in an independent forum,</a:t>
            </a:r>
          </a:p>
          <a:p>
            <a:pPr lvl="1"/>
            <a:endParaRPr lang="en-US" sz="1900" b="1" dirty="0"/>
          </a:p>
          <a:p>
            <a:pPr lvl="1"/>
            <a:r>
              <a:rPr lang="en-US" sz="1900" b="1" dirty="0"/>
              <a:t>(F) the right to finality,</a:t>
            </a:r>
          </a:p>
          <a:p>
            <a:pPr lvl="1"/>
            <a:endParaRPr lang="en-US" sz="1900" b="1" dirty="0"/>
          </a:p>
          <a:p>
            <a:pPr lvl="1"/>
            <a:r>
              <a:rPr lang="en-US" sz="1900" b="1" dirty="0"/>
              <a:t>(G) the right to privacy,</a:t>
            </a:r>
          </a:p>
          <a:p>
            <a:pPr lvl="1"/>
            <a:endParaRPr lang="en-US" sz="1900" b="1" dirty="0"/>
          </a:p>
          <a:p>
            <a:pPr lvl="1"/>
            <a:r>
              <a:rPr lang="en-US" sz="1900" b="1" dirty="0"/>
              <a:t>(H) the right to confidentiality,</a:t>
            </a:r>
          </a:p>
          <a:p>
            <a:pPr lvl="1"/>
            <a:endParaRPr lang="en-US" sz="1900" b="1" dirty="0"/>
          </a:p>
          <a:p>
            <a:pPr marL="857250" lvl="1" indent="-400050">
              <a:buAutoNum type="romanUcParenBoth"/>
            </a:pPr>
            <a:r>
              <a:rPr lang="en-US" sz="1900" b="1" dirty="0"/>
              <a:t>the right to retain representation, and</a:t>
            </a:r>
          </a:p>
          <a:p>
            <a:pPr marL="857250" lvl="1" indent="-400050">
              <a:buAutoNum type="romanUcParenBoth"/>
            </a:pPr>
            <a:endParaRPr lang="en-US" sz="1900" b="1" dirty="0"/>
          </a:p>
          <a:p>
            <a:pPr lvl="1"/>
            <a:r>
              <a:rPr lang="en-US" sz="1900" b="1" dirty="0"/>
              <a:t>(J) the right to a fair and just tax system.</a:t>
            </a:r>
          </a:p>
          <a:p>
            <a:endParaRPr lang="en-US" dirty="0"/>
          </a:p>
        </p:txBody>
      </p:sp>
    </p:spTree>
    <p:extLst>
      <p:ext uri="{BB962C8B-B14F-4D97-AF65-F5344CB8AC3E}">
        <p14:creationId xmlns:p14="http://schemas.microsoft.com/office/powerpoint/2010/main" val="2216054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3840"/>
            <a:ext cx="10515600" cy="1325563"/>
          </a:xfrm>
        </p:spPr>
        <p:txBody>
          <a:bodyPr/>
          <a:lstStyle/>
          <a:p>
            <a:pPr algn="ctr"/>
            <a:r>
              <a:rPr lang="en-US" b="1" i="1" dirty="0" err="1">
                <a:solidFill>
                  <a:srgbClr val="FF0000"/>
                </a:solidFill>
                <a:latin typeface="+mn-lt"/>
              </a:rPr>
              <a:t>Cort</a:t>
            </a:r>
            <a:r>
              <a:rPr lang="en-US" b="1" i="1" dirty="0">
                <a:solidFill>
                  <a:srgbClr val="FF0000"/>
                </a:solidFill>
                <a:latin typeface="+mn-lt"/>
              </a:rPr>
              <a:t> v. Ash</a:t>
            </a:r>
          </a:p>
        </p:txBody>
      </p:sp>
      <p:sp>
        <p:nvSpPr>
          <p:cNvPr id="3" name="Content Placeholder 2"/>
          <p:cNvSpPr>
            <a:spLocks noGrp="1"/>
          </p:cNvSpPr>
          <p:nvPr>
            <p:ph idx="1"/>
          </p:nvPr>
        </p:nvSpPr>
        <p:spPr>
          <a:xfrm>
            <a:off x="838200" y="780597"/>
            <a:ext cx="10515600" cy="4351338"/>
          </a:xfrm>
        </p:spPr>
        <p:txBody>
          <a:bodyPr>
            <a:noAutofit/>
          </a:bodyPr>
          <a:lstStyle/>
          <a:p>
            <a:pPr>
              <a:tabLst>
                <a:tab pos="400050" algn="l"/>
              </a:tabLst>
            </a:pPr>
            <a:r>
              <a:rPr lang="en-US" sz="3400" b="1" dirty="0"/>
              <a:t>“First, is the plaintiff ‘one of the class for whose </a:t>
            </a:r>
            <a:r>
              <a:rPr lang="en-US" sz="3400" b="1" i="1" dirty="0"/>
              <a:t>especial</a:t>
            </a:r>
            <a:r>
              <a:rPr lang="en-US" sz="3400" b="1" dirty="0"/>
              <a:t> benefit the statute was enacted’ . . .?”</a:t>
            </a:r>
          </a:p>
          <a:p>
            <a:r>
              <a:rPr lang="en-US" sz="3400" b="1" dirty="0"/>
              <a:t>“Second, is there any indication of legislative intent, explicit or implicit, either to create such a remedy or to deny one?”</a:t>
            </a:r>
          </a:p>
          <a:p>
            <a:r>
              <a:rPr lang="en-US" sz="3400" b="1" dirty="0"/>
              <a:t>“Third, is it consistent with the underlying purposes of the legislative scheme to imply such a remedy for the plaintiff?”</a:t>
            </a:r>
          </a:p>
          <a:p>
            <a:r>
              <a:rPr lang="en-US" sz="3400" b="1" dirty="0"/>
              <a:t>“[Fourth], is the cause of action one traditionally relegated to state law, in an area basically of concern of the </a:t>
            </a:r>
            <a:r>
              <a:rPr lang="en-US" sz="3400" b="1" dirty="0" err="1"/>
              <a:t>the</a:t>
            </a:r>
            <a:r>
              <a:rPr lang="en-US" sz="3400" b="1" dirty="0"/>
              <a:t> States, so that it would be inappropriate to infer a cause of action based solely on federal law?”</a:t>
            </a:r>
          </a:p>
        </p:txBody>
      </p:sp>
    </p:spTree>
    <p:extLst>
      <p:ext uri="{BB962C8B-B14F-4D97-AF65-F5344CB8AC3E}">
        <p14:creationId xmlns:p14="http://schemas.microsoft.com/office/powerpoint/2010/main" val="792023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3840"/>
            <a:ext cx="10515600" cy="1325563"/>
          </a:xfrm>
        </p:spPr>
        <p:txBody>
          <a:bodyPr/>
          <a:lstStyle/>
          <a:p>
            <a:pPr algn="ctr"/>
            <a:r>
              <a:rPr lang="en-US" b="1" i="1" dirty="0" err="1">
                <a:solidFill>
                  <a:srgbClr val="FF0000"/>
                </a:solidFill>
                <a:latin typeface="+mn-lt"/>
              </a:rPr>
              <a:t>Cort</a:t>
            </a:r>
            <a:r>
              <a:rPr lang="en-US" b="1" i="1" dirty="0">
                <a:solidFill>
                  <a:srgbClr val="FF0000"/>
                </a:solidFill>
                <a:latin typeface="+mn-lt"/>
              </a:rPr>
              <a:t> v. Ash</a:t>
            </a:r>
          </a:p>
        </p:txBody>
      </p:sp>
      <p:sp>
        <p:nvSpPr>
          <p:cNvPr id="3" name="Content Placeholder 2"/>
          <p:cNvSpPr>
            <a:spLocks noGrp="1"/>
          </p:cNvSpPr>
          <p:nvPr>
            <p:ph idx="1"/>
          </p:nvPr>
        </p:nvSpPr>
        <p:spPr>
          <a:xfrm>
            <a:off x="838200" y="780597"/>
            <a:ext cx="10515600" cy="4351338"/>
          </a:xfrm>
        </p:spPr>
        <p:txBody>
          <a:bodyPr>
            <a:noAutofit/>
          </a:bodyPr>
          <a:lstStyle/>
          <a:p>
            <a:pPr>
              <a:tabLst>
                <a:tab pos="400050" algn="l"/>
              </a:tabLst>
            </a:pPr>
            <a:r>
              <a:rPr lang="en-US" sz="3400" b="1" dirty="0"/>
              <a:t>“First, is the plaintiff ‘one of the class for whose </a:t>
            </a:r>
            <a:r>
              <a:rPr lang="en-US" sz="3400" b="1" i="1" dirty="0"/>
              <a:t>especial</a:t>
            </a:r>
            <a:r>
              <a:rPr lang="en-US" sz="3400" b="1" dirty="0"/>
              <a:t> benefit the statute was enacted’ . . .?”</a:t>
            </a:r>
          </a:p>
          <a:p>
            <a:r>
              <a:rPr lang="en-US" sz="3400" b="1" dirty="0"/>
              <a:t>“Second, is there any indication of legislative intent, explicit or implicit, either to create such a remedy or to deny one?”</a:t>
            </a:r>
          </a:p>
          <a:p>
            <a:r>
              <a:rPr lang="en-US" sz="3400" b="1" dirty="0"/>
              <a:t>“Third, is it consistent with the underlying purposes of the legislative scheme to imply such a remedy for the plaintiff?”</a:t>
            </a:r>
          </a:p>
          <a:p>
            <a:r>
              <a:rPr lang="en-US" sz="3400" b="1" dirty="0"/>
              <a:t>“[Fourth], is the cause of action one traditionally relegated to state law, in an area basically of concern of the </a:t>
            </a:r>
            <a:r>
              <a:rPr lang="en-US" sz="3400" b="1" dirty="0" err="1"/>
              <a:t>the</a:t>
            </a:r>
            <a:r>
              <a:rPr lang="en-US" sz="3400" b="1" dirty="0"/>
              <a:t> States, so that it would be inappropriate to infer a cause of action based solely on federal law?”</a:t>
            </a:r>
          </a:p>
        </p:txBody>
      </p:sp>
      <p:sp>
        <p:nvSpPr>
          <p:cNvPr id="4" name="TextBox 3"/>
          <p:cNvSpPr txBox="1"/>
          <p:nvPr/>
        </p:nvSpPr>
        <p:spPr>
          <a:xfrm>
            <a:off x="315686" y="780597"/>
            <a:ext cx="522514" cy="923330"/>
          </a:xfrm>
          <a:prstGeom prst="rect">
            <a:avLst/>
          </a:prstGeom>
          <a:noFill/>
        </p:spPr>
        <p:txBody>
          <a:bodyPr wrap="square" rtlCol="0">
            <a:spAutoFit/>
          </a:bodyPr>
          <a:lstStyle/>
          <a:p>
            <a:r>
              <a:rPr lang="en-US" sz="5400" b="1" dirty="0">
                <a:solidFill>
                  <a:schemeClr val="accent6"/>
                </a:solidFill>
              </a:rPr>
              <a:t>√</a:t>
            </a:r>
            <a:endParaRPr lang="en-US" dirty="0">
              <a:solidFill>
                <a:schemeClr val="accent6"/>
              </a:solidFill>
            </a:endParaRPr>
          </a:p>
        </p:txBody>
      </p:sp>
    </p:spTree>
    <p:extLst>
      <p:ext uri="{BB962C8B-B14F-4D97-AF65-F5344CB8AC3E}">
        <p14:creationId xmlns:p14="http://schemas.microsoft.com/office/powerpoint/2010/main" val="1762437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3840"/>
            <a:ext cx="10515600" cy="1325563"/>
          </a:xfrm>
        </p:spPr>
        <p:txBody>
          <a:bodyPr/>
          <a:lstStyle/>
          <a:p>
            <a:pPr algn="ctr"/>
            <a:r>
              <a:rPr lang="en-US" b="1" i="1" dirty="0" err="1">
                <a:solidFill>
                  <a:srgbClr val="FF0000"/>
                </a:solidFill>
                <a:latin typeface="+mn-lt"/>
              </a:rPr>
              <a:t>Cort</a:t>
            </a:r>
            <a:r>
              <a:rPr lang="en-US" b="1" i="1" dirty="0">
                <a:solidFill>
                  <a:srgbClr val="FF0000"/>
                </a:solidFill>
                <a:latin typeface="+mn-lt"/>
              </a:rPr>
              <a:t> v. Ash</a:t>
            </a:r>
          </a:p>
        </p:txBody>
      </p:sp>
      <p:sp>
        <p:nvSpPr>
          <p:cNvPr id="3" name="Content Placeholder 2"/>
          <p:cNvSpPr>
            <a:spLocks noGrp="1"/>
          </p:cNvSpPr>
          <p:nvPr>
            <p:ph idx="1"/>
          </p:nvPr>
        </p:nvSpPr>
        <p:spPr>
          <a:xfrm>
            <a:off x="838200" y="780597"/>
            <a:ext cx="10515600" cy="4351338"/>
          </a:xfrm>
        </p:spPr>
        <p:txBody>
          <a:bodyPr>
            <a:noAutofit/>
          </a:bodyPr>
          <a:lstStyle/>
          <a:p>
            <a:pPr>
              <a:tabLst>
                <a:tab pos="400050" algn="l"/>
              </a:tabLst>
            </a:pPr>
            <a:r>
              <a:rPr lang="en-US" sz="3400" b="1" dirty="0"/>
              <a:t>“First, is the plaintiff ‘one of the class for whose </a:t>
            </a:r>
            <a:r>
              <a:rPr lang="en-US" sz="3400" b="1" i="1" dirty="0"/>
              <a:t>especial</a:t>
            </a:r>
            <a:r>
              <a:rPr lang="en-US" sz="3400" b="1" dirty="0"/>
              <a:t> benefit the statute was enacted’ . . .?”</a:t>
            </a:r>
          </a:p>
          <a:p>
            <a:r>
              <a:rPr lang="en-US" sz="3400" b="1" dirty="0"/>
              <a:t>“Second, is there any indication of legislative intent, explicit or implicit, either to create such a remedy or to deny one?”</a:t>
            </a:r>
          </a:p>
          <a:p>
            <a:r>
              <a:rPr lang="en-US" sz="3400" b="1" dirty="0"/>
              <a:t>“Third, is it consistent with the underlying purposes of the legislative scheme to imply such a remedy for the plaintiff?”</a:t>
            </a:r>
          </a:p>
          <a:p>
            <a:r>
              <a:rPr lang="en-US" sz="3400" b="1" dirty="0"/>
              <a:t>“[Fourth], is the cause of action one traditionally relegated to state law, in an area basically of concern of the </a:t>
            </a:r>
            <a:r>
              <a:rPr lang="en-US" sz="3400" b="1" dirty="0" err="1"/>
              <a:t>the</a:t>
            </a:r>
            <a:r>
              <a:rPr lang="en-US" sz="3400" b="1" dirty="0"/>
              <a:t> States, so that it would be inappropriate to infer a cause of action based solely on federal law?”</a:t>
            </a:r>
          </a:p>
        </p:txBody>
      </p:sp>
      <p:sp>
        <p:nvSpPr>
          <p:cNvPr id="4" name="TextBox 3"/>
          <p:cNvSpPr txBox="1"/>
          <p:nvPr/>
        </p:nvSpPr>
        <p:spPr>
          <a:xfrm>
            <a:off x="315686" y="780597"/>
            <a:ext cx="522514" cy="923330"/>
          </a:xfrm>
          <a:prstGeom prst="rect">
            <a:avLst/>
          </a:prstGeom>
          <a:noFill/>
        </p:spPr>
        <p:txBody>
          <a:bodyPr wrap="square" rtlCol="0">
            <a:spAutoFit/>
          </a:bodyPr>
          <a:lstStyle/>
          <a:p>
            <a:r>
              <a:rPr lang="en-US" sz="5400" b="1" dirty="0">
                <a:solidFill>
                  <a:schemeClr val="accent6"/>
                </a:solidFill>
              </a:rPr>
              <a:t>√</a:t>
            </a:r>
            <a:endParaRPr lang="en-US" dirty="0">
              <a:solidFill>
                <a:schemeClr val="accent6"/>
              </a:solidFill>
            </a:endParaRPr>
          </a:p>
        </p:txBody>
      </p:sp>
      <p:sp>
        <p:nvSpPr>
          <p:cNvPr id="5" name="TextBox 4"/>
          <p:cNvSpPr txBox="1"/>
          <p:nvPr/>
        </p:nvSpPr>
        <p:spPr>
          <a:xfrm>
            <a:off x="315686" y="4895397"/>
            <a:ext cx="522514" cy="923330"/>
          </a:xfrm>
          <a:prstGeom prst="rect">
            <a:avLst/>
          </a:prstGeom>
          <a:noFill/>
        </p:spPr>
        <p:txBody>
          <a:bodyPr wrap="square" rtlCol="0">
            <a:spAutoFit/>
          </a:bodyPr>
          <a:lstStyle/>
          <a:p>
            <a:r>
              <a:rPr lang="en-US" sz="5400" b="1" dirty="0">
                <a:solidFill>
                  <a:schemeClr val="accent6"/>
                </a:solidFill>
              </a:rPr>
              <a:t>√</a:t>
            </a:r>
            <a:endParaRPr lang="en-US" dirty="0">
              <a:solidFill>
                <a:schemeClr val="accent6"/>
              </a:solidFill>
            </a:endParaRPr>
          </a:p>
        </p:txBody>
      </p:sp>
    </p:spTree>
    <p:extLst>
      <p:ext uri="{BB962C8B-B14F-4D97-AF65-F5344CB8AC3E}">
        <p14:creationId xmlns:p14="http://schemas.microsoft.com/office/powerpoint/2010/main" val="2947685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3840"/>
            <a:ext cx="10515600" cy="1325563"/>
          </a:xfrm>
        </p:spPr>
        <p:txBody>
          <a:bodyPr/>
          <a:lstStyle/>
          <a:p>
            <a:pPr algn="ctr"/>
            <a:r>
              <a:rPr lang="en-US" b="1" i="1" dirty="0" err="1">
                <a:solidFill>
                  <a:srgbClr val="FF0000"/>
                </a:solidFill>
                <a:latin typeface="+mn-lt"/>
              </a:rPr>
              <a:t>Cort</a:t>
            </a:r>
            <a:r>
              <a:rPr lang="en-US" b="1" i="1" dirty="0">
                <a:solidFill>
                  <a:srgbClr val="FF0000"/>
                </a:solidFill>
                <a:latin typeface="+mn-lt"/>
              </a:rPr>
              <a:t> v. Ash</a:t>
            </a:r>
          </a:p>
        </p:txBody>
      </p:sp>
      <p:sp>
        <p:nvSpPr>
          <p:cNvPr id="3" name="Content Placeholder 2"/>
          <p:cNvSpPr>
            <a:spLocks noGrp="1"/>
          </p:cNvSpPr>
          <p:nvPr>
            <p:ph idx="1"/>
          </p:nvPr>
        </p:nvSpPr>
        <p:spPr>
          <a:xfrm>
            <a:off x="838200" y="780597"/>
            <a:ext cx="10515600" cy="4351338"/>
          </a:xfrm>
        </p:spPr>
        <p:txBody>
          <a:bodyPr>
            <a:noAutofit/>
          </a:bodyPr>
          <a:lstStyle/>
          <a:p>
            <a:pPr>
              <a:tabLst>
                <a:tab pos="400050" algn="l"/>
              </a:tabLst>
            </a:pPr>
            <a:r>
              <a:rPr lang="en-US" sz="3400" b="1" dirty="0"/>
              <a:t>“First, is the plaintiff ‘one of the class for whose </a:t>
            </a:r>
            <a:r>
              <a:rPr lang="en-US" sz="3400" b="1" i="1" dirty="0"/>
              <a:t>especial</a:t>
            </a:r>
            <a:r>
              <a:rPr lang="en-US" sz="3400" b="1" dirty="0"/>
              <a:t> benefit the statute was enacted’ . . .?”</a:t>
            </a:r>
          </a:p>
          <a:p>
            <a:r>
              <a:rPr lang="en-US" sz="3400" b="1" dirty="0"/>
              <a:t>“Second, is there any indication of legislative intent, explicit or implicit, either to create such a remedy or to deny one?”</a:t>
            </a:r>
          </a:p>
          <a:p>
            <a:r>
              <a:rPr lang="en-US" sz="3400" b="1" dirty="0"/>
              <a:t>“Third, is it consistent with the underlying purposes of the legislative scheme to imply such a remedy for the plaintiff?”</a:t>
            </a:r>
          </a:p>
          <a:p>
            <a:r>
              <a:rPr lang="en-US" sz="3400" b="1" dirty="0"/>
              <a:t>“[Fourth], is the cause of action one traditionally relegated to state law, in an area basically of concern of the </a:t>
            </a:r>
            <a:r>
              <a:rPr lang="en-US" sz="3400" b="1" dirty="0" err="1"/>
              <a:t>the</a:t>
            </a:r>
            <a:r>
              <a:rPr lang="en-US" sz="3400" b="1" dirty="0"/>
              <a:t> States, so that it would be inappropriate to infer a cause of action based solely on federal law?”</a:t>
            </a:r>
          </a:p>
        </p:txBody>
      </p:sp>
      <p:sp>
        <p:nvSpPr>
          <p:cNvPr id="4" name="TextBox 3"/>
          <p:cNvSpPr txBox="1"/>
          <p:nvPr/>
        </p:nvSpPr>
        <p:spPr>
          <a:xfrm>
            <a:off x="315686" y="780597"/>
            <a:ext cx="522514" cy="923330"/>
          </a:xfrm>
          <a:prstGeom prst="rect">
            <a:avLst/>
          </a:prstGeom>
          <a:noFill/>
        </p:spPr>
        <p:txBody>
          <a:bodyPr wrap="square" rtlCol="0">
            <a:spAutoFit/>
          </a:bodyPr>
          <a:lstStyle/>
          <a:p>
            <a:r>
              <a:rPr lang="en-US" sz="5400" b="1" dirty="0">
                <a:solidFill>
                  <a:schemeClr val="accent6"/>
                </a:solidFill>
              </a:rPr>
              <a:t>√</a:t>
            </a:r>
            <a:endParaRPr lang="en-US" dirty="0">
              <a:solidFill>
                <a:schemeClr val="accent6"/>
              </a:solidFill>
            </a:endParaRPr>
          </a:p>
        </p:txBody>
      </p:sp>
      <p:sp>
        <p:nvSpPr>
          <p:cNvPr id="5" name="TextBox 4"/>
          <p:cNvSpPr txBox="1"/>
          <p:nvPr/>
        </p:nvSpPr>
        <p:spPr>
          <a:xfrm>
            <a:off x="315686" y="4895397"/>
            <a:ext cx="522514" cy="923330"/>
          </a:xfrm>
          <a:prstGeom prst="rect">
            <a:avLst/>
          </a:prstGeom>
          <a:noFill/>
        </p:spPr>
        <p:txBody>
          <a:bodyPr wrap="square" rtlCol="0">
            <a:spAutoFit/>
          </a:bodyPr>
          <a:lstStyle/>
          <a:p>
            <a:r>
              <a:rPr lang="en-US" sz="5400" b="1" dirty="0">
                <a:solidFill>
                  <a:schemeClr val="accent6"/>
                </a:solidFill>
              </a:rPr>
              <a:t>√</a:t>
            </a:r>
            <a:endParaRPr lang="en-US" dirty="0">
              <a:solidFill>
                <a:schemeClr val="accent6"/>
              </a:solidFill>
            </a:endParaRPr>
          </a:p>
        </p:txBody>
      </p:sp>
      <p:sp>
        <p:nvSpPr>
          <p:cNvPr id="6" name="TextBox 5"/>
          <p:cNvSpPr txBox="1"/>
          <p:nvPr/>
        </p:nvSpPr>
        <p:spPr>
          <a:xfrm>
            <a:off x="315686" y="1864466"/>
            <a:ext cx="522514" cy="923330"/>
          </a:xfrm>
          <a:prstGeom prst="rect">
            <a:avLst/>
          </a:prstGeom>
          <a:noFill/>
        </p:spPr>
        <p:txBody>
          <a:bodyPr wrap="square" rtlCol="0">
            <a:spAutoFit/>
          </a:bodyPr>
          <a:lstStyle/>
          <a:p>
            <a:r>
              <a:rPr lang="en-US" sz="5400" b="1" dirty="0">
                <a:solidFill>
                  <a:schemeClr val="accent4"/>
                </a:solidFill>
              </a:rPr>
              <a:t>?</a:t>
            </a:r>
            <a:endParaRPr lang="en-US" dirty="0">
              <a:solidFill>
                <a:schemeClr val="accent4"/>
              </a:solidFill>
            </a:endParaRPr>
          </a:p>
        </p:txBody>
      </p:sp>
      <p:sp>
        <p:nvSpPr>
          <p:cNvPr id="8" name="TextBox 7"/>
          <p:cNvSpPr txBox="1"/>
          <p:nvPr/>
        </p:nvSpPr>
        <p:spPr>
          <a:xfrm>
            <a:off x="315686" y="3349863"/>
            <a:ext cx="522514" cy="923330"/>
          </a:xfrm>
          <a:prstGeom prst="rect">
            <a:avLst/>
          </a:prstGeom>
          <a:noFill/>
        </p:spPr>
        <p:txBody>
          <a:bodyPr wrap="square" rtlCol="0">
            <a:spAutoFit/>
          </a:bodyPr>
          <a:lstStyle/>
          <a:p>
            <a:r>
              <a:rPr lang="en-US" sz="5400" b="1" dirty="0">
                <a:solidFill>
                  <a:schemeClr val="accent4"/>
                </a:solidFill>
              </a:rPr>
              <a:t>?</a:t>
            </a:r>
            <a:endParaRPr lang="en-US" dirty="0">
              <a:solidFill>
                <a:schemeClr val="accent4"/>
              </a:solidFill>
            </a:endParaRPr>
          </a:p>
        </p:txBody>
      </p:sp>
    </p:spTree>
    <p:extLst>
      <p:ext uri="{BB962C8B-B14F-4D97-AF65-F5344CB8AC3E}">
        <p14:creationId xmlns:p14="http://schemas.microsoft.com/office/powerpoint/2010/main" val="40266679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3783</TotalTime>
  <Words>1563</Words>
  <Application>Microsoft Macintosh PowerPoint</Application>
  <PresentationFormat>Widescreen</PresentationFormat>
  <Paragraphs>154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Cort v. Ash</vt:lpstr>
      <vt:lpstr>Cort v. Ash</vt:lpstr>
      <vt:lpstr>Cort v. Ash</vt:lpstr>
      <vt:lpstr>Cort v. Ash</vt:lpstr>
      <vt:lpstr>Words Matter</vt:lpstr>
      <vt:lpstr>Cort v. Ash</vt:lpstr>
      <vt:lpstr>Cort v. Ash</vt:lpstr>
    </vt:vector>
  </TitlesOfParts>
  <Company>Temple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Greenstein</dc:creator>
  <cp:lastModifiedBy>Andrea</cp:lastModifiedBy>
  <cp:revision>19</cp:revision>
  <dcterms:created xsi:type="dcterms:W3CDTF">2018-05-19T14:02:02Z</dcterms:created>
  <dcterms:modified xsi:type="dcterms:W3CDTF">2018-10-26T09:25:31Z</dcterms:modified>
</cp:coreProperties>
</file>