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58" r:id="rId4"/>
    <p:sldId id="260" r:id="rId5"/>
    <p:sldId id="261" r:id="rId6"/>
    <p:sldId id="265" r:id="rId7"/>
    <p:sldId id="262" r:id="rId8"/>
    <p:sldId id="25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9"/>
  </p:normalViewPr>
  <p:slideViewPr>
    <p:cSldViewPr snapToGrid="0" snapToObjects="1">
      <p:cViewPr varScale="1">
        <p:scale>
          <a:sx n="108" d="100"/>
          <a:sy n="108" d="100"/>
        </p:scale>
        <p:origin x="176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6E6FF5-253A-F344-8ADB-99CEAB985DCF}"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4009712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6E6FF5-253A-F344-8ADB-99CEAB985DCF}"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4222643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6E6FF5-253A-F344-8ADB-99CEAB985DCF}"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115941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6E6FF5-253A-F344-8ADB-99CEAB985DCF}"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1949505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6E6FF5-253A-F344-8ADB-99CEAB985DCF}" type="datetimeFigureOut">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417487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6E6FF5-253A-F344-8ADB-99CEAB985DCF}"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228837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6E6FF5-253A-F344-8ADB-99CEAB985DCF}" type="datetimeFigureOut">
              <a:rPr lang="en-US" smtClean="0"/>
              <a:t>10/26/18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94801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6E6FF5-253A-F344-8ADB-99CEAB985DCF}" type="datetimeFigureOut">
              <a:rPr lang="en-US" smtClean="0"/>
              <a:t>10/26/18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3021851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E6FF5-253A-F344-8ADB-99CEAB985DCF}" type="datetimeFigureOut">
              <a:rPr lang="en-US" smtClean="0"/>
              <a:t>10/26/18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2367961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E6FF5-253A-F344-8ADB-99CEAB985DCF}"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1775599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E6FF5-253A-F344-8ADB-99CEAB985DCF}" type="datetimeFigureOut">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7C84D-9B82-1741-A434-7861171E1839}" type="slidenum">
              <a:rPr lang="en-US" smtClean="0"/>
              <a:t>‹#›</a:t>
            </a:fld>
            <a:endParaRPr lang="en-US"/>
          </a:p>
        </p:txBody>
      </p:sp>
    </p:spTree>
    <p:extLst>
      <p:ext uri="{BB962C8B-B14F-4D97-AF65-F5344CB8AC3E}">
        <p14:creationId xmlns:p14="http://schemas.microsoft.com/office/powerpoint/2010/main" val="752227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E6FF5-253A-F344-8ADB-99CEAB985DCF}" type="datetimeFigureOut">
              <a:rPr lang="en-US" smtClean="0"/>
              <a:t>10/26/18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7C84D-9B82-1741-A434-7861171E1839}" type="slidenum">
              <a:rPr lang="en-US" smtClean="0"/>
              <a:t>‹#›</a:t>
            </a:fld>
            <a:endParaRPr lang="en-US"/>
          </a:p>
        </p:txBody>
      </p:sp>
    </p:spTree>
    <p:extLst>
      <p:ext uri="{BB962C8B-B14F-4D97-AF65-F5344CB8AC3E}">
        <p14:creationId xmlns:p14="http://schemas.microsoft.com/office/powerpoint/2010/main" val="3101148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Bringing Taxpayer Rights to the Table</a:t>
            </a:r>
            <a:br>
              <a:rPr lang="en-US" sz="3200" dirty="0"/>
            </a:br>
            <a:r>
              <a:rPr lang="en-US" sz="2400" dirty="0"/>
              <a:t>Temple Law Review Symposium: Taxpayer Rights in the United States </a:t>
            </a:r>
          </a:p>
        </p:txBody>
      </p:sp>
      <p:sp>
        <p:nvSpPr>
          <p:cNvPr id="3" name="Subtitle 2"/>
          <p:cNvSpPr>
            <a:spLocks noGrp="1"/>
          </p:cNvSpPr>
          <p:nvPr>
            <p:ph type="subTitle" idx="1"/>
          </p:nvPr>
        </p:nvSpPr>
        <p:spPr/>
        <p:txBody>
          <a:bodyPr>
            <a:normAutofit/>
          </a:bodyPr>
          <a:lstStyle/>
          <a:p>
            <a:r>
              <a:rPr lang="en-US" sz="2400" dirty="0"/>
              <a:t>Leslie Book</a:t>
            </a:r>
          </a:p>
          <a:p>
            <a:r>
              <a:rPr lang="en-US" sz="2400" dirty="0"/>
              <a:t>Villanova University Charles </a:t>
            </a:r>
            <a:r>
              <a:rPr lang="en-US" sz="2400" dirty="0" err="1"/>
              <a:t>Widger</a:t>
            </a:r>
            <a:r>
              <a:rPr lang="en-US" sz="2400" dirty="0"/>
              <a:t> School of Law</a:t>
            </a:r>
          </a:p>
        </p:txBody>
      </p:sp>
    </p:spTree>
    <p:extLst>
      <p:ext uri="{BB962C8B-B14F-4D97-AF65-F5344CB8AC3E}">
        <p14:creationId xmlns:p14="http://schemas.microsoft.com/office/powerpoint/2010/main" val="194420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TBOR </a:t>
            </a:r>
          </a:p>
        </p:txBody>
      </p:sp>
      <p:sp>
        <p:nvSpPr>
          <p:cNvPr id="3" name="Content Placeholder 2"/>
          <p:cNvSpPr>
            <a:spLocks noGrp="1"/>
          </p:cNvSpPr>
          <p:nvPr>
            <p:ph idx="1"/>
          </p:nvPr>
        </p:nvSpPr>
        <p:spPr/>
        <p:txBody>
          <a:bodyPr>
            <a:normAutofit lnSpcReduction="10000"/>
          </a:bodyPr>
          <a:lstStyle/>
          <a:p>
            <a:r>
              <a:rPr lang="en-US" sz="2400" dirty="0"/>
              <a:t>Section 7803(a)(3) EXECUTION OF DUTIES IN ACCORD WITH TAXPAYER RIGHTS </a:t>
            </a:r>
          </a:p>
          <a:p>
            <a:pPr lvl="1"/>
            <a:r>
              <a:rPr lang="en-US" sz="2000" dirty="0"/>
              <a:t>“In discharging his duties, the Commissioner shall ensure that employees of the Internal Revenue Service are familiar with and act in accord with taxpayer rights as afforded by other provisions of this title, including</a:t>
            </a:r>
            <a:r>
              <a:rPr lang="mr-IN" sz="2000" dirty="0"/>
              <a:t>…</a:t>
            </a:r>
            <a:r>
              <a:rPr lang="en-US" sz="2000" dirty="0"/>
              <a:t>”</a:t>
            </a:r>
          </a:p>
          <a:p>
            <a:r>
              <a:rPr lang="en-US" sz="2400" dirty="0"/>
              <a:t>Key questions include whether Section 7803(a)(3) is enforceable; how can taxpayers and practitioners practically use TBOR in audits, collection cases, and other cases (whistleblower cases, passport revocation cases </a:t>
            </a:r>
            <a:r>
              <a:rPr lang="en-US" sz="2400" dirty="0" err="1"/>
              <a:t>etc</a:t>
            </a:r>
            <a:r>
              <a:rPr lang="en-US" sz="2400" dirty="0"/>
              <a:t>).</a:t>
            </a:r>
          </a:p>
          <a:p>
            <a:r>
              <a:rPr lang="en-US" sz="2400" dirty="0"/>
              <a:t>My inquiry shifts the focus away from use of TBOR in specific disputes with respect to any one taxpayer and toward the role of TBOR in agency rulemaking</a:t>
            </a:r>
          </a:p>
        </p:txBody>
      </p:sp>
    </p:spTree>
    <p:extLst>
      <p:ext uri="{BB962C8B-B14F-4D97-AF65-F5344CB8AC3E}">
        <p14:creationId xmlns:p14="http://schemas.microsoft.com/office/powerpoint/2010/main" val="206426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Shifting the Focus-TBOR Considerations Prior to IRS Guidance</a:t>
            </a:r>
          </a:p>
        </p:txBody>
      </p:sp>
      <p:sp>
        <p:nvSpPr>
          <p:cNvPr id="3" name="Content Placeholder 2"/>
          <p:cNvSpPr>
            <a:spLocks noGrp="1"/>
          </p:cNvSpPr>
          <p:nvPr>
            <p:ph idx="1"/>
          </p:nvPr>
        </p:nvSpPr>
        <p:spPr/>
        <p:txBody>
          <a:bodyPr>
            <a:normAutofit/>
          </a:bodyPr>
          <a:lstStyle/>
          <a:p>
            <a:r>
              <a:rPr lang="en-US" sz="2400" dirty="0"/>
              <a:t>Proposal</a:t>
            </a:r>
          </a:p>
          <a:p>
            <a:pPr lvl="1"/>
            <a:r>
              <a:rPr lang="en-US" sz="2400" dirty="0"/>
              <a:t>IRS/Treasury must address impact of proposed rules on fundamental taxpayer rights prior to finalizing regulations </a:t>
            </a:r>
          </a:p>
          <a:p>
            <a:pPr lvl="1"/>
            <a:r>
              <a:rPr lang="en-US" sz="2400" dirty="0"/>
              <a:t> Consider impact on some </a:t>
            </a:r>
            <a:r>
              <a:rPr lang="en-US" sz="2400" dirty="0" err="1"/>
              <a:t>subregulatory</a:t>
            </a:r>
            <a:r>
              <a:rPr lang="en-US" sz="2400" dirty="0"/>
              <a:t> guidance that is published in the Internal Revenue Bulletin</a:t>
            </a:r>
          </a:p>
          <a:p>
            <a:pPr lvl="1"/>
            <a:r>
              <a:rPr lang="en-US" sz="2400" dirty="0"/>
              <a:t>Inject taxpayer rights into agenda setting considerations: a rights based perspective should inform not only the substance of guidance but also what guidance is issued</a:t>
            </a:r>
          </a:p>
        </p:txBody>
      </p:sp>
    </p:spTree>
    <p:extLst>
      <p:ext uri="{BB962C8B-B14F-4D97-AF65-F5344CB8AC3E}">
        <p14:creationId xmlns:p14="http://schemas.microsoft.com/office/powerpoint/2010/main" val="419872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p>
        </p:txBody>
      </p:sp>
      <p:sp>
        <p:nvSpPr>
          <p:cNvPr id="3" name="Content Placeholder 2"/>
          <p:cNvSpPr>
            <a:spLocks noGrp="1"/>
          </p:cNvSpPr>
          <p:nvPr>
            <p:ph idx="1"/>
          </p:nvPr>
        </p:nvSpPr>
        <p:spPr/>
        <p:txBody>
          <a:bodyPr>
            <a:normAutofit fontScale="70000" lnSpcReduction="20000"/>
          </a:bodyPr>
          <a:lstStyle/>
          <a:p>
            <a:r>
              <a:rPr lang="en-US" dirty="0"/>
              <a:t>Operationalizes taxpayer rights in a way to ensure rights are considered </a:t>
            </a:r>
            <a:r>
              <a:rPr lang="en-US" i="1" dirty="0"/>
              <a:t>before</a:t>
            </a:r>
            <a:r>
              <a:rPr lang="en-US" dirty="0"/>
              <a:t> IRS sets in place rules</a:t>
            </a:r>
          </a:p>
          <a:p>
            <a:r>
              <a:rPr lang="en-US" dirty="0"/>
              <a:t>Presents a way around some of the challenges agencies have had in ensuring that unrepresented or voiceless taxpayers have had their interests protected</a:t>
            </a:r>
          </a:p>
          <a:p>
            <a:pPr lvl="1"/>
            <a:r>
              <a:rPr lang="en-US" dirty="0"/>
              <a:t>Assumption is that TBOR reflects general consensus of the values that IRS should respect in administering tax laws</a:t>
            </a:r>
          </a:p>
          <a:p>
            <a:r>
              <a:rPr lang="en-US" dirty="0">
                <a:effectLst/>
              </a:rPr>
              <a:t>Ties in to literature </a:t>
            </a:r>
            <a:r>
              <a:rPr lang="en-US" dirty="0"/>
              <a:t>a</a:t>
            </a:r>
            <a:r>
              <a:rPr lang="en-US" dirty="0">
                <a:effectLst/>
              </a:rPr>
              <a:t>ddressing the importance of voice in rulemaking. See e.g., </a:t>
            </a:r>
            <a:r>
              <a:rPr lang="en-US" dirty="0"/>
              <a:t>Jessica Mantel, </a:t>
            </a:r>
            <a:r>
              <a:rPr lang="en-US" i="1" dirty="0"/>
              <a:t>Procedural Safeguards for Agency Guidance: A Source of Legitimacy for the Administrative State</a:t>
            </a:r>
            <a:r>
              <a:rPr lang="en-US" dirty="0"/>
              <a:t>, 61 Admin. L. Rev. 343 (2009)</a:t>
            </a:r>
            <a:endParaRPr lang="en-US" dirty="0">
              <a:effectLst/>
            </a:endParaRPr>
          </a:p>
          <a:p>
            <a:pPr lvl="1"/>
            <a:r>
              <a:rPr lang="en-US" dirty="0"/>
              <a:t>Improves quality of guidance</a:t>
            </a:r>
          </a:p>
          <a:p>
            <a:pPr lvl="1"/>
            <a:r>
              <a:rPr lang="en-US" dirty="0">
                <a:effectLst/>
              </a:rPr>
              <a:t>Enhances agency accountability</a:t>
            </a:r>
          </a:p>
          <a:p>
            <a:pPr lvl="1"/>
            <a:r>
              <a:rPr lang="en-US" dirty="0"/>
              <a:t>Greater chance of public acceptance </a:t>
            </a:r>
            <a:endParaRPr lang="en-US" dirty="0">
              <a:effectLst/>
            </a:endParaRPr>
          </a:p>
          <a:p>
            <a:pPr marL="457200" lvl="1" indent="0">
              <a:buNone/>
            </a:pPr>
            <a:r>
              <a:rPr lang="en-US" dirty="0">
                <a:effectLst/>
              </a:rPr>
              <a:t>  </a:t>
            </a:r>
          </a:p>
          <a:p>
            <a:endParaRPr lang="en-US" dirty="0"/>
          </a:p>
        </p:txBody>
      </p:sp>
    </p:spTree>
    <p:extLst>
      <p:ext uri="{BB962C8B-B14F-4D97-AF65-F5344CB8AC3E}">
        <p14:creationId xmlns:p14="http://schemas.microsoft.com/office/powerpoint/2010/main" val="1774680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Some of the Details: Require IRS to Solicit Input on Impact that Rule Has On Taxpayer Rights</a:t>
            </a:r>
          </a:p>
        </p:txBody>
      </p:sp>
      <p:sp>
        <p:nvSpPr>
          <p:cNvPr id="3" name="Content Placeholder 2"/>
          <p:cNvSpPr>
            <a:spLocks noGrp="1"/>
          </p:cNvSpPr>
          <p:nvPr>
            <p:ph idx="1"/>
          </p:nvPr>
        </p:nvSpPr>
        <p:spPr/>
        <p:txBody>
          <a:bodyPr>
            <a:normAutofit/>
          </a:bodyPr>
          <a:lstStyle/>
          <a:p>
            <a:endParaRPr lang="en-US" sz="2400" dirty="0"/>
          </a:p>
          <a:p>
            <a:r>
              <a:rPr lang="en-US" sz="2400" dirty="0" err="1"/>
              <a:t>Regs</a:t>
            </a:r>
            <a:r>
              <a:rPr lang="en-US" sz="2400" dirty="0"/>
              <a:t> that are issued are subject to the Administrative Procedure Act (APA), the Paperwork Reduction Act (PRA), the Regulatory Flexibility Act (RFA), the Congressional Review Act (CRA); OIRA Review and IRC § 7805</a:t>
            </a:r>
          </a:p>
          <a:p>
            <a:r>
              <a:rPr lang="en-US" sz="2400" dirty="0"/>
              <a:t>My proposal is modeled on IRC § 7805(f), which requires Chief Counsel for Advocacy of the Small Business Administration (SBA) for comment regarding the impact the regulation may have on small businesses and for Treasury to consider and discuss any response to such comments in the preamble to the final regulations.</a:t>
            </a:r>
            <a:r>
              <a:rPr lang="en-US" sz="2400" dirty="0">
                <a:effectLst/>
              </a:rPr>
              <a:t> </a:t>
            </a:r>
            <a:endParaRPr lang="en-US" sz="2400" dirty="0"/>
          </a:p>
        </p:txBody>
      </p:sp>
    </p:spTree>
    <p:extLst>
      <p:ext uri="{BB962C8B-B14F-4D97-AF65-F5344CB8AC3E}">
        <p14:creationId xmlns:p14="http://schemas.microsoft.com/office/powerpoint/2010/main" val="361132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IRB Guidance?</a:t>
            </a:r>
          </a:p>
        </p:txBody>
      </p:sp>
      <p:sp>
        <p:nvSpPr>
          <p:cNvPr id="3" name="Content Placeholder 2"/>
          <p:cNvSpPr>
            <a:spLocks noGrp="1"/>
          </p:cNvSpPr>
          <p:nvPr>
            <p:ph idx="1"/>
          </p:nvPr>
        </p:nvSpPr>
        <p:spPr/>
        <p:txBody>
          <a:bodyPr>
            <a:normAutofit fontScale="92500" lnSpcReduction="20000"/>
          </a:bodyPr>
          <a:lstStyle/>
          <a:p>
            <a:r>
              <a:rPr lang="en-US" sz="2200" dirty="0"/>
              <a:t>The weekly IRB is described as the “authoritative instrument” for publishing official IRS rulings and procedures and tax regulations</a:t>
            </a:r>
          </a:p>
          <a:p>
            <a:pPr lvl="1"/>
            <a:r>
              <a:rPr lang="en-US" sz="1800" dirty="0"/>
              <a:t>Revenue Rulings,  Revenue Procedures, Notices and Announcements</a:t>
            </a:r>
          </a:p>
          <a:p>
            <a:r>
              <a:rPr lang="en-US" sz="2200" dirty="0"/>
              <a:t>Guidance published in the IRB goes through a multi-step clearance process at both Treasury and IRS, involving review and approval by officials in a wide variety of Treasury and IRS offices. </a:t>
            </a:r>
          </a:p>
          <a:p>
            <a:r>
              <a:rPr lang="en-US" sz="2200" dirty="0"/>
              <a:t>Require input and consideration on proposed IRB guidance impact on taxpayer rights</a:t>
            </a:r>
          </a:p>
          <a:p>
            <a:pPr lvl="1"/>
            <a:r>
              <a:rPr lang="en-US" sz="2200" dirty="0"/>
              <a:t>Seems most apt for revenue procedures, which are  an official statement of a procedure that affects the rights or duties of taxpayers or other members of the public under the statute, regulations, or tax treaties.</a:t>
            </a:r>
          </a:p>
          <a:p>
            <a:pPr lvl="1"/>
            <a:r>
              <a:rPr lang="en-US" sz="2200" dirty="0"/>
              <a:t>Revenue procedures have significant impact on taxpayer rights (equitable relief from joint and several liability, process for determining financial disability under Section 6511(h); annual filing season program for unlicensed tax return preparers)</a:t>
            </a:r>
            <a:endParaRPr lang="en-US" dirty="0"/>
          </a:p>
          <a:p>
            <a:endParaRPr lang="en-US" dirty="0"/>
          </a:p>
        </p:txBody>
      </p:sp>
    </p:spTree>
    <p:extLst>
      <p:ext uri="{BB962C8B-B14F-4D97-AF65-F5344CB8AC3E}">
        <p14:creationId xmlns:p14="http://schemas.microsoft.com/office/powerpoint/2010/main" val="592417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Questions</a:t>
            </a:r>
          </a:p>
        </p:txBody>
      </p:sp>
      <p:sp>
        <p:nvSpPr>
          <p:cNvPr id="3" name="Content Placeholder 2"/>
          <p:cNvSpPr>
            <a:spLocks noGrp="1"/>
          </p:cNvSpPr>
          <p:nvPr>
            <p:ph idx="1"/>
          </p:nvPr>
        </p:nvSpPr>
        <p:spPr>
          <a:xfrm>
            <a:off x="457200" y="1765810"/>
            <a:ext cx="8229600" cy="5022532"/>
          </a:xfrm>
        </p:spPr>
        <p:txBody>
          <a:bodyPr>
            <a:noAutofit/>
          </a:bodyPr>
          <a:lstStyle/>
          <a:p>
            <a:r>
              <a:rPr lang="en-US" sz="2000" dirty="0"/>
              <a:t>What guidance should be brought within this framework?</a:t>
            </a:r>
          </a:p>
          <a:p>
            <a:pPr lvl="1"/>
            <a:r>
              <a:rPr lang="en-US" sz="2000" dirty="0"/>
              <a:t>How about items not published in IRB (forms, FAQs, online resources, </a:t>
            </a:r>
            <a:r>
              <a:rPr lang="en-US" sz="2000"/>
              <a:t>IRM)?</a:t>
            </a:r>
            <a:endParaRPr lang="en-US" sz="2000" dirty="0"/>
          </a:p>
          <a:p>
            <a:r>
              <a:rPr lang="en-US" sz="2000" dirty="0"/>
              <a:t>Are some rights better situated than others to be discussed in this way? </a:t>
            </a:r>
          </a:p>
          <a:p>
            <a:r>
              <a:rPr lang="en-US" sz="2000" dirty="0"/>
              <a:t>Are some rights so abstract that the discussion may not be meaningful?</a:t>
            </a:r>
          </a:p>
          <a:p>
            <a:r>
              <a:rPr lang="en-US" sz="2000" dirty="0"/>
              <a:t>Should TAS be the institutional actor charged with identifying rights and forcing IRS to respond to those concerns?</a:t>
            </a:r>
          </a:p>
          <a:p>
            <a:r>
              <a:rPr lang="en-US" sz="2000" dirty="0"/>
              <a:t> Does current statute encompass power for TAS or is legislation needed?</a:t>
            </a:r>
          </a:p>
          <a:p>
            <a:r>
              <a:rPr lang="en-US" sz="2000" dirty="0"/>
              <a:t>What  consequence if guidance fails to address TBOR concerns?</a:t>
            </a:r>
          </a:p>
          <a:p>
            <a:pPr lvl="1"/>
            <a:r>
              <a:rPr lang="en-US" sz="2000" dirty="0"/>
              <a:t> Could a court find that the agency action is “arbitrary, capricious, an abuse of discretion, or otherwise not in accordance with the law” as per 5 USC § 706(2)(A)</a:t>
            </a:r>
          </a:p>
          <a:p>
            <a:r>
              <a:rPr lang="en-US" sz="2000" dirty="0"/>
              <a:t>Should proposal be directed at Congress? What about TBOR considerations for Congress when considering or enacting legislation?</a:t>
            </a:r>
          </a:p>
          <a:p>
            <a:endParaRPr lang="en-US" sz="2000" dirty="0"/>
          </a:p>
          <a:p>
            <a:endParaRPr lang="en-US" sz="1600" dirty="0"/>
          </a:p>
        </p:txBody>
      </p:sp>
    </p:spTree>
    <p:extLst>
      <p:ext uri="{BB962C8B-B14F-4D97-AF65-F5344CB8AC3E}">
        <p14:creationId xmlns:p14="http://schemas.microsoft.com/office/powerpoint/2010/main" val="325542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Connections to Other Literature</a:t>
            </a:r>
          </a:p>
        </p:txBody>
      </p:sp>
      <p:sp>
        <p:nvSpPr>
          <p:cNvPr id="3" name="Content Placeholder 2"/>
          <p:cNvSpPr>
            <a:spLocks noGrp="1"/>
          </p:cNvSpPr>
          <p:nvPr>
            <p:ph idx="1"/>
          </p:nvPr>
        </p:nvSpPr>
        <p:spPr/>
        <p:txBody>
          <a:bodyPr>
            <a:noAutofit/>
          </a:bodyPr>
          <a:lstStyle/>
          <a:p>
            <a:r>
              <a:rPr lang="en-US" sz="2000" dirty="0"/>
              <a:t>Agency guidance and impact on poor and traditionally marginalized communities. See Arthur </a:t>
            </a:r>
            <a:r>
              <a:rPr lang="en-US" sz="2000" dirty="0" err="1"/>
              <a:t>Bonfield</a:t>
            </a:r>
            <a:r>
              <a:rPr lang="en-US" sz="2000" dirty="0"/>
              <a:t>, </a:t>
            </a:r>
            <a:r>
              <a:rPr lang="en-US" sz="2000" i="1" dirty="0"/>
              <a:t>Representation for the Poor in Federal Rulemaking</a:t>
            </a:r>
            <a:r>
              <a:rPr lang="en-US" sz="2000" dirty="0"/>
              <a:t>, 67 Mich. L. Rev. 511 (1969) </a:t>
            </a:r>
          </a:p>
          <a:p>
            <a:pPr marL="0" indent="0">
              <a:buNone/>
            </a:pPr>
            <a:endParaRPr lang="en-US" sz="2000" dirty="0"/>
          </a:p>
          <a:p>
            <a:r>
              <a:rPr lang="en-US" sz="2000" dirty="0"/>
              <a:t>Growing role that ombudsman offices play internationally in ensuring rights are protected. See </a:t>
            </a:r>
            <a:r>
              <a:rPr lang="en-US" sz="2000" i="1" dirty="0"/>
              <a:t>Research Handbook on the Ombudsman </a:t>
            </a:r>
            <a:r>
              <a:rPr lang="en-US" sz="2000" dirty="0"/>
              <a:t>(forthcoming, 2018) (edited by Marc </a:t>
            </a:r>
            <a:r>
              <a:rPr lang="en-US" sz="2000" dirty="0" err="1"/>
              <a:t>Hertogh</a:t>
            </a:r>
            <a:r>
              <a:rPr lang="en-US" sz="2000" dirty="0"/>
              <a:t> &amp; Richard Kirkham)</a:t>
            </a:r>
          </a:p>
          <a:p>
            <a:pPr marL="0" indent="0">
              <a:buNone/>
            </a:pPr>
            <a:endParaRPr lang="en-US" sz="2000" dirty="0"/>
          </a:p>
          <a:p>
            <a:r>
              <a:rPr lang="en-US" sz="2000" dirty="0"/>
              <a:t>Research on ways to enhance engagement in rulemaking. See </a:t>
            </a:r>
            <a:r>
              <a:rPr lang="en-US" sz="2000" i="1" dirty="0"/>
              <a:t>Administrative Conference of the United States Project on Public Engagement in Rulemaking</a:t>
            </a:r>
            <a:r>
              <a:rPr lang="en-US" sz="2000" dirty="0"/>
              <a:t> (Consultants Glen </a:t>
            </a:r>
            <a:r>
              <a:rPr lang="en-US" sz="2000" dirty="0" err="1"/>
              <a:t>Staszewski</a:t>
            </a:r>
            <a:r>
              <a:rPr lang="en-US" sz="2000" dirty="0"/>
              <a:t> &amp; Michael </a:t>
            </a:r>
            <a:r>
              <a:rPr lang="en-US" sz="2000" dirty="0" err="1"/>
              <a:t>Sant’Ambrogio</a:t>
            </a:r>
            <a:r>
              <a:rPr lang="en-US" sz="2000" dirty="0"/>
              <a:t>)</a:t>
            </a:r>
          </a:p>
        </p:txBody>
      </p:sp>
    </p:spTree>
    <p:extLst>
      <p:ext uri="{BB962C8B-B14F-4D97-AF65-F5344CB8AC3E}">
        <p14:creationId xmlns:p14="http://schemas.microsoft.com/office/powerpoint/2010/main" val="3949773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266</TotalTime>
  <Words>728</Words>
  <Application>Microsoft Macintosh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Mangal</vt:lpstr>
      <vt:lpstr>Office Theme</vt:lpstr>
      <vt:lpstr>Bringing Taxpayer Rights to the Table Temple Law Review Symposium: Taxpayer Rights in the United States </vt:lpstr>
      <vt:lpstr>TBOR </vt:lpstr>
      <vt:lpstr>Shifting the Focus-TBOR Considerations Prior to IRS Guidance</vt:lpstr>
      <vt:lpstr>Benefits</vt:lpstr>
      <vt:lpstr>Some of the Details: Require IRS to Solicit Input on Impact that Rule Has On Taxpayer Rights</vt:lpstr>
      <vt:lpstr>IRB Guidance?</vt:lpstr>
      <vt:lpstr>Open Questions</vt:lpstr>
      <vt:lpstr>Connections to Other Literature</vt:lpstr>
    </vt:vector>
  </TitlesOfParts>
  <Company>Villanova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TBOR: Shifting the Focus to Guidance</dc:title>
  <dc:creator>Leslie Book</dc:creator>
  <cp:lastModifiedBy>Andrea</cp:lastModifiedBy>
  <cp:revision>22</cp:revision>
  <dcterms:created xsi:type="dcterms:W3CDTF">2018-06-08T12:30:43Z</dcterms:created>
  <dcterms:modified xsi:type="dcterms:W3CDTF">2018-10-26T09:24:06Z</dcterms:modified>
</cp:coreProperties>
</file>