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6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773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93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582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9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0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5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9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81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3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D617D-D313-4479-8E46-3E62D27F053D}" type="datetimeFigureOut">
              <a:rPr lang="en-US" smtClean="0"/>
              <a:t>10/26/18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0306-B022-4A2E-A74E-BB806CC3A4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3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19200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Operationalizing Taxpayer Rights: </a:t>
            </a:r>
            <a:br>
              <a:rPr lang="en-US" dirty="0"/>
            </a:br>
            <a:r>
              <a:rPr lang="en-US" sz="3600" dirty="0"/>
              <a:t>IRS Efforts and Experiences of Lawyers who Represent Clients Pro Bono and at LITCs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TBOR and LEP Taxpayers: Case Examples</a:t>
            </a:r>
          </a:p>
          <a:p>
            <a:r>
              <a:rPr lang="en-US" sz="3000" b="1" dirty="0">
                <a:solidFill>
                  <a:schemeClr val="tx1"/>
                </a:solidFill>
              </a:rPr>
              <a:t>Anna C. </a:t>
            </a:r>
            <a:r>
              <a:rPr lang="en-US" sz="3000" b="1" dirty="0" err="1">
                <a:solidFill>
                  <a:schemeClr val="tx1"/>
                </a:solidFill>
              </a:rPr>
              <a:t>Tavis</a:t>
            </a:r>
            <a:endParaRPr lang="en-US" sz="3000" b="1" dirty="0">
              <a:solidFill>
                <a:schemeClr val="tx1"/>
              </a:solidFill>
            </a:endParaRPr>
          </a:p>
          <a:p>
            <a:r>
              <a:rPr lang="en-US" sz="3000" b="1" dirty="0">
                <a:solidFill>
                  <a:schemeClr val="tx1"/>
                </a:solidFill>
              </a:rPr>
              <a:t>Brooklyn Legal Services</a:t>
            </a:r>
          </a:p>
        </p:txBody>
      </p:sp>
    </p:spTree>
    <p:extLst>
      <p:ext uri="{BB962C8B-B14F-4D97-AF65-F5344CB8AC3E}">
        <p14:creationId xmlns:p14="http://schemas.microsoft.com/office/powerpoint/2010/main" val="3287100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Pre-Wage Verification: TBOR Implicated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Right to a Fair and Just Tax System</a:t>
            </a:r>
          </a:p>
          <a:p>
            <a:pPr lvl="1"/>
            <a:r>
              <a:rPr lang="en-US" dirty="0"/>
              <a:t>Arbitrary full examination of family’s return</a:t>
            </a:r>
          </a:p>
          <a:p>
            <a:pPr lvl="1"/>
            <a:r>
              <a:rPr lang="en-US" dirty="0"/>
              <a:t>Family discouraged from claiming refundable credit next year, cannot afford to wait for refund, fearful of immigration consequences</a:t>
            </a:r>
          </a:p>
          <a:p>
            <a:r>
              <a:rPr lang="en-US" dirty="0"/>
              <a:t>Right to Finality</a:t>
            </a:r>
          </a:p>
          <a:p>
            <a:pPr lvl="1"/>
            <a:r>
              <a:rPr lang="en-US" dirty="0"/>
              <a:t>Delay of 9 months and counting on issuance of refund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6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The TBOR and LEP Taxpayers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n-US" b="1" dirty="0"/>
              <a:t>I.R.C. 7803(a)(3)</a:t>
            </a:r>
          </a:p>
          <a:p>
            <a:pPr marL="914400" lvl="2" indent="0">
              <a:buNone/>
            </a:pPr>
            <a:r>
              <a:rPr lang="en-US" b="1" u="sng" dirty="0"/>
              <a:t>(A): The right to be informed,</a:t>
            </a:r>
          </a:p>
          <a:p>
            <a:pPr marL="914400" lvl="2" indent="0">
              <a:buNone/>
            </a:pPr>
            <a:r>
              <a:rPr lang="en-US" dirty="0"/>
              <a:t>(B): The right to quality service,</a:t>
            </a:r>
          </a:p>
          <a:p>
            <a:pPr marL="914400" lvl="2" indent="0">
              <a:buNone/>
            </a:pPr>
            <a:r>
              <a:rPr lang="en-US" dirty="0"/>
              <a:t>(C): The right to pay no more than the correct amount of tax,</a:t>
            </a:r>
          </a:p>
          <a:p>
            <a:pPr marL="914400" lvl="2" indent="0">
              <a:buNone/>
            </a:pPr>
            <a:r>
              <a:rPr lang="en-US" b="1" u="sng" dirty="0"/>
              <a:t>(D): The right to challenge the position of the Internal Revenue Service and be heard,</a:t>
            </a:r>
          </a:p>
          <a:p>
            <a:pPr marL="914400" lvl="2" indent="0">
              <a:buNone/>
            </a:pPr>
            <a:r>
              <a:rPr lang="en-US" dirty="0"/>
              <a:t>(E): The right to appeal a decision of the Internal Revenue Service in an independent forum,</a:t>
            </a:r>
          </a:p>
          <a:p>
            <a:pPr marL="914400" lvl="2" indent="0">
              <a:buNone/>
            </a:pPr>
            <a:r>
              <a:rPr lang="en-US" b="1" u="sng" dirty="0"/>
              <a:t>(F) The right to finality</a:t>
            </a:r>
          </a:p>
          <a:p>
            <a:pPr marL="914400" lvl="2" indent="0">
              <a:buNone/>
            </a:pPr>
            <a:r>
              <a:rPr lang="en-US" dirty="0"/>
              <a:t>(G) The right to privacy,</a:t>
            </a:r>
          </a:p>
          <a:p>
            <a:pPr marL="914400" lvl="2" indent="0">
              <a:buNone/>
            </a:pPr>
            <a:r>
              <a:rPr lang="en-US" dirty="0"/>
              <a:t>(H) The right to confidentiality,</a:t>
            </a:r>
          </a:p>
          <a:p>
            <a:pPr marL="914400" lvl="2" indent="0">
              <a:buNone/>
            </a:pPr>
            <a:r>
              <a:rPr lang="en-US" dirty="0"/>
              <a:t>(I) The right to retain representation,</a:t>
            </a:r>
          </a:p>
          <a:p>
            <a:pPr marL="914400" lvl="2" indent="0">
              <a:buNone/>
            </a:pPr>
            <a:r>
              <a:rPr lang="en-US" b="1" u="sng" dirty="0"/>
              <a:t>(J) The right to a fair and just tax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529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LEP Taxpayers and the Right to a Fair &amp; Just Tax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U.S. System is one of voluntary compliance</a:t>
            </a:r>
          </a:p>
          <a:p>
            <a:r>
              <a:rPr lang="en-US" dirty="0"/>
              <a:t>Opportunity for bringing recently arrived taxpayers into compliance and keeping them in compliance *if* treated fairly</a:t>
            </a:r>
          </a:p>
          <a:p>
            <a:r>
              <a:rPr lang="en-US" dirty="0"/>
              <a:t>Tax Contributions by ITIN filers</a:t>
            </a:r>
          </a:p>
          <a:p>
            <a:pPr marL="457200" lvl="1" indent="0">
              <a:buNone/>
            </a:pPr>
            <a:r>
              <a:rPr lang="en-US" dirty="0"/>
              <a:t>-In 2015, ITIN filers paid $23 billion in income taxes</a:t>
            </a:r>
          </a:p>
          <a:p>
            <a:pPr lvl="2"/>
            <a:r>
              <a:rPr lang="en-US" sz="1800" dirty="0"/>
              <a:t>Source: National Taxpayer Advocate’s 2015 Annual Report to Congress</a:t>
            </a:r>
          </a:p>
        </p:txBody>
      </p:sp>
    </p:spTree>
    <p:extLst>
      <p:ext uri="{BB962C8B-B14F-4D97-AF65-F5344CB8AC3E}">
        <p14:creationId xmlns:p14="http://schemas.microsoft.com/office/powerpoint/2010/main" val="2183711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LEP Taxpayers: Effects of Recent 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/>
              <a:t>Preventing American Tax Hikes (PATH) Act: </a:t>
            </a:r>
          </a:p>
          <a:p>
            <a:pPr lvl="1"/>
            <a:r>
              <a:rPr lang="en-US" dirty="0"/>
              <a:t>Several Provisions Affecting LEP/Immigrant Taxpayers</a:t>
            </a:r>
          </a:p>
          <a:p>
            <a:pPr lvl="2"/>
            <a:r>
              <a:rPr lang="en-US" dirty="0"/>
              <a:t>§32(K) expansion (EIC Ban expands to CTC and AOC)</a:t>
            </a:r>
          </a:p>
          <a:p>
            <a:pPr lvl="3"/>
            <a:r>
              <a:rPr lang="en-US" dirty="0"/>
              <a:t>Determination of negligence and/or recklessness</a:t>
            </a:r>
          </a:p>
          <a:p>
            <a:pPr lvl="3"/>
            <a:r>
              <a:rPr lang="en-US" dirty="0"/>
              <a:t>Math error authority</a:t>
            </a:r>
          </a:p>
          <a:p>
            <a:pPr lvl="2"/>
            <a:r>
              <a:rPr lang="en-US" dirty="0"/>
              <a:t>Denial of retroactive filing for credits</a:t>
            </a:r>
          </a:p>
          <a:p>
            <a:pPr lvl="3"/>
            <a:r>
              <a:rPr lang="en-US" dirty="0"/>
              <a:t>Math error authority </a:t>
            </a:r>
          </a:p>
          <a:p>
            <a:pPr lvl="3"/>
            <a:r>
              <a:rPr lang="en-US" dirty="0"/>
              <a:t>reliance on return preparers and importance of LITCs</a:t>
            </a:r>
          </a:p>
          <a:p>
            <a:pPr marL="1371600" lvl="3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85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PATH Legislation and the TBOR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Right to be Informed</a:t>
            </a:r>
          </a:p>
          <a:p>
            <a:pPr lvl="1"/>
            <a:r>
              <a:rPr lang="en-US" dirty="0"/>
              <a:t>Notice Requirements</a:t>
            </a:r>
          </a:p>
          <a:p>
            <a:pPr lvl="1"/>
            <a:r>
              <a:rPr lang="en-US" dirty="0"/>
              <a:t>Role of LITCs, CBOs, and Preparers in education and outreach on changes to the law</a:t>
            </a:r>
          </a:p>
          <a:p>
            <a:r>
              <a:rPr lang="en-US" dirty="0"/>
              <a:t>Right to Challenge the Position of the IRS and Be Heard</a:t>
            </a:r>
          </a:p>
          <a:p>
            <a:pPr lvl="1"/>
            <a:r>
              <a:rPr lang="en-US" dirty="0"/>
              <a:t>Math Error authority and procedural concerns</a:t>
            </a:r>
          </a:p>
          <a:p>
            <a:r>
              <a:rPr lang="en-US" dirty="0"/>
              <a:t>Right to a Fair and Just Tax System</a:t>
            </a:r>
          </a:p>
          <a:p>
            <a:pPr lvl="1"/>
            <a:r>
              <a:rPr lang="en-US" dirty="0"/>
              <a:t>Consideration of Individual Circumstances in imposing §32(k) ban; LEP barriers to participation in exam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4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PATH Act: Concerns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/>
              <a:t>Expansion of 32(k) 2-year ban:</a:t>
            </a:r>
          </a:p>
          <a:p>
            <a:pPr lvl="1"/>
            <a:r>
              <a:rPr lang="en-US" dirty="0"/>
              <a:t>Includes Earned Income Credit (EIC), Child/Additional Child Tax Credit (CTC), and American Opportunity Credit (AOC)</a:t>
            </a:r>
          </a:p>
          <a:p>
            <a:pPr lvl="1"/>
            <a:r>
              <a:rPr lang="en-US" dirty="0"/>
              <a:t>Will IRS assert the ban when someone retroactively files and claims EIC or CTC?</a:t>
            </a:r>
          </a:p>
          <a:p>
            <a:pPr lvl="2"/>
            <a:r>
              <a:rPr lang="en-US" dirty="0"/>
              <a:t>Doubly harmful to immigrant taxpayers</a:t>
            </a:r>
          </a:p>
          <a:p>
            <a:pPr lvl="1"/>
            <a:r>
              <a:rPr lang="en-US" dirty="0"/>
              <a:t>Math Error Authority: </a:t>
            </a:r>
          </a:p>
          <a:p>
            <a:pPr lvl="2"/>
            <a:r>
              <a:rPr lang="en-US" dirty="0"/>
              <a:t>Newly available for post-2016 32(k) ban cases</a:t>
            </a:r>
          </a:p>
          <a:p>
            <a:pPr lvl="2"/>
            <a:r>
              <a:rPr lang="en-US" dirty="0"/>
              <a:t>Also implemented for denial of retroactive filing for credits </a:t>
            </a:r>
          </a:p>
          <a:p>
            <a:pPr lvl="2"/>
            <a:r>
              <a:rPr lang="en-US" dirty="0"/>
              <a:t>Note: The IRS does not </a:t>
            </a:r>
            <a:r>
              <a:rPr lang="en-US" b="1" dirty="0"/>
              <a:t>have </a:t>
            </a:r>
            <a:r>
              <a:rPr lang="en-US" dirty="0"/>
              <a:t>to use math error procedures (PATH Act § 208)</a:t>
            </a:r>
          </a:p>
        </p:txBody>
      </p:sp>
    </p:spTree>
    <p:extLst>
      <p:ext uri="{BB962C8B-B14F-4D97-AF65-F5344CB8AC3E}">
        <p14:creationId xmlns:p14="http://schemas.microsoft.com/office/powerpoint/2010/main" val="4077324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EIC Ban: Case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The right to be informed: Mr. A and the hidden 32(k) ban</a:t>
            </a:r>
          </a:p>
          <a:p>
            <a:r>
              <a:rPr lang="en-US" dirty="0"/>
              <a:t>The right to a fair and just tax system: Ms. D and the imposition of ban due to reliance on return preparer</a:t>
            </a:r>
          </a:p>
          <a:p>
            <a:r>
              <a:rPr lang="en-US" dirty="0"/>
              <a:t>The right to challenge the position of the IRS and be heard: math error authority and recertification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8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PATH Act: Retroactive Filing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dirty="0"/>
              <a:t>Two recent cases regarding §204 and §205 of PATH Act: </a:t>
            </a:r>
          </a:p>
          <a:p>
            <a:pPr lvl="1"/>
            <a:r>
              <a:rPr lang="en-US" dirty="0"/>
              <a:t>Family S: LEP and recently issued ITINs</a:t>
            </a:r>
          </a:p>
          <a:p>
            <a:pPr lvl="2"/>
            <a:r>
              <a:rPr lang="en-US" dirty="0"/>
              <a:t>Retroactive filing to claim CTC for terminally ill child</a:t>
            </a:r>
          </a:p>
          <a:p>
            <a:pPr lvl="2"/>
            <a:r>
              <a:rPr lang="en-US" dirty="0"/>
              <a:t>Reliance on return preparer</a:t>
            </a:r>
          </a:p>
          <a:p>
            <a:pPr lvl="2"/>
            <a:r>
              <a:rPr lang="en-US" dirty="0"/>
              <a:t>Math error authority</a:t>
            </a:r>
          </a:p>
          <a:p>
            <a:pPr lvl="1"/>
            <a:r>
              <a:rPr lang="en-US" dirty="0"/>
              <a:t>Family P: Granted Asylum and recently issued SSN</a:t>
            </a:r>
          </a:p>
          <a:p>
            <a:pPr lvl="2"/>
            <a:r>
              <a:rPr lang="en-US" dirty="0"/>
              <a:t>Retroactive filing to claim EITC</a:t>
            </a:r>
          </a:p>
          <a:p>
            <a:pPr lvl="2"/>
            <a:r>
              <a:rPr lang="en-US" dirty="0"/>
              <a:t>Reliance on VITA site return preparer</a:t>
            </a:r>
          </a:p>
          <a:p>
            <a:pPr lvl="2"/>
            <a:r>
              <a:rPr lang="en-US" dirty="0"/>
              <a:t>Math error authority </a:t>
            </a:r>
          </a:p>
        </p:txBody>
      </p:sp>
    </p:spTree>
    <p:extLst>
      <p:ext uri="{BB962C8B-B14F-4D97-AF65-F5344CB8AC3E}">
        <p14:creationId xmlns:p14="http://schemas.microsoft.com/office/powerpoint/2010/main" val="1927261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Pre-Wage Verification: Case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In 2018, IRS expanded pre-wage verification program </a:t>
            </a:r>
          </a:p>
          <a:p>
            <a:pPr lvl="1"/>
            <a:r>
              <a:rPr lang="en-US" dirty="0"/>
              <a:t>Previous iteration identified as a Most Serious Problem in NTA’s 2015 Annual Report to Congress</a:t>
            </a:r>
          </a:p>
          <a:p>
            <a:pPr lvl="1"/>
            <a:r>
              <a:rPr lang="en-US" dirty="0"/>
              <a:t>Family G: LEP permanent residents, wage earning couple with two USC qualifying children, filed late January 2018, claimed EIC</a:t>
            </a:r>
          </a:p>
          <a:p>
            <a:pPr lvl="1"/>
            <a:r>
              <a:rPr lang="en-US" dirty="0"/>
              <a:t>IRS did not complete wage verification of Wal-Mart W-2 in time, case converted to full exam</a:t>
            </a:r>
          </a:p>
        </p:txBody>
      </p:sp>
    </p:spTree>
    <p:extLst>
      <p:ext uri="{BB962C8B-B14F-4D97-AF65-F5344CB8AC3E}">
        <p14:creationId xmlns:p14="http://schemas.microsoft.com/office/powerpoint/2010/main" val="143093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703</Words>
  <Application>Microsoft Macintosh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Operationalizing Taxpayer Rights:  IRS Efforts and Experiences of Lawyers who Represent Clients Pro Bono and at LITCs</vt:lpstr>
      <vt:lpstr>The TBOR and LEP Taxpayers</vt:lpstr>
      <vt:lpstr>LEP Taxpayers and the Right to a Fair &amp; Just Tax System</vt:lpstr>
      <vt:lpstr>LEP Taxpayers: Effects of Recent Legislation</vt:lpstr>
      <vt:lpstr>PATH Legislation and the TBOR</vt:lpstr>
      <vt:lpstr>PATH Act: Concerns </vt:lpstr>
      <vt:lpstr>EIC Ban: Case Examples</vt:lpstr>
      <vt:lpstr>PATH Act: Retroactive Filing </vt:lpstr>
      <vt:lpstr>Pre-Wage Verification: Case Example</vt:lpstr>
      <vt:lpstr>Pre-Wage Verification: TBOR Implicated</vt:lpstr>
    </vt:vector>
  </TitlesOfParts>
  <Company>Legal Services NYC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Operationalizing Taxpayer Rights:  IRS Efforts and Experiences of Lawyers who Represent Clients Pro Bono and at LITCs</dc:title>
  <dc:creator>Anna Tavis</dc:creator>
  <cp:lastModifiedBy>Andrea</cp:lastModifiedBy>
  <cp:revision>16</cp:revision>
  <dcterms:created xsi:type="dcterms:W3CDTF">2018-10-18T18:41:53Z</dcterms:created>
  <dcterms:modified xsi:type="dcterms:W3CDTF">2018-10-26T09:25:04Z</dcterms:modified>
</cp:coreProperties>
</file>